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3" r:id="rId6"/>
    <p:sldId id="297" r:id="rId7"/>
    <p:sldId id="295" r:id="rId8"/>
    <p:sldId id="294" r:id="rId9"/>
    <p:sldId id="269" r:id="rId10"/>
    <p:sldId id="271" r:id="rId11"/>
    <p:sldId id="273" r:id="rId12"/>
    <p:sldId id="277" r:id="rId13"/>
    <p:sldId id="298" r:id="rId14"/>
    <p:sldId id="299" r:id="rId15"/>
    <p:sldId id="301" r:id="rId16"/>
    <p:sldId id="280" r:id="rId17"/>
    <p:sldId id="285" r:id="rId18"/>
    <p:sldId id="287" r:id="rId19"/>
    <p:sldId id="303" r:id="rId20"/>
    <p:sldId id="307" r:id="rId21"/>
    <p:sldId id="304" r:id="rId22"/>
    <p:sldId id="313" r:id="rId23"/>
    <p:sldId id="309" r:id="rId24"/>
    <p:sldId id="322" r:id="rId25"/>
    <p:sldId id="319" r:id="rId26"/>
    <p:sldId id="316" r:id="rId27"/>
    <p:sldId id="334" r:id="rId28"/>
    <p:sldId id="331" r:id="rId29"/>
    <p:sldId id="330" r:id="rId30"/>
    <p:sldId id="326" r:id="rId31"/>
    <p:sldId id="325" r:id="rId32"/>
    <p:sldId id="315" r:id="rId33"/>
    <p:sldId id="339" r:id="rId34"/>
    <p:sldId id="340" r:id="rId35"/>
    <p:sldId id="342" r:id="rId36"/>
    <p:sldId id="343" r:id="rId37"/>
    <p:sldId id="347" r:id="rId38"/>
    <p:sldId id="346" r:id="rId39"/>
    <p:sldId id="349" r:id="rId40"/>
    <p:sldId id="345" r:id="rId41"/>
    <p:sldId id="350" r:id="rId42"/>
    <p:sldId id="344" r:id="rId43"/>
    <p:sldId id="351" r:id="rId44"/>
    <p:sldId id="352" r:id="rId45"/>
    <p:sldId id="353" r:id="rId46"/>
    <p:sldId id="354" r:id="rId47"/>
    <p:sldId id="355" r:id="rId48"/>
    <p:sldId id="357" r:id="rId49"/>
    <p:sldId id="291" r:id="rId50"/>
    <p:sldId id="358" r:id="rId51"/>
    <p:sldId id="292" r:id="rId52"/>
    <p:sldId id="35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ad Monjur-E-Elahi" initials="MM" lastIdx="2" clrIdx="0">
    <p:extLst>
      <p:ext uri="{19B8F6BF-5375-455C-9EA6-DF929625EA0E}">
        <p15:presenceInfo xmlns:p15="http://schemas.microsoft.com/office/powerpoint/2012/main" userId="e9f262b6ba4e8d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20228-706B-46EB-8EC4-D1EAB491B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B48FF-84BD-45EE-85F9-64044CCE9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67B4E-0E1E-4757-997F-E75D7EA9F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EF86D-746D-4FAE-A3B0-93C7B161A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09BA2-4B21-422B-A6F4-E6A38EA5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69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9BDD-232D-4EB5-BE22-AA2E3B93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21B1EF-47C6-411C-A959-7B8FDA77D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B7F41-743F-40CC-8345-A20C8357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E17F0-B4EB-4A7D-8B1B-319446389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CB57-146D-4EE6-ACC3-0EC6FD12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1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4998D1-0576-49F4-9C72-933433FC5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E2A8CF-79AB-4C49-83D4-D72485CD2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FC6C1-4460-4CF1-A5C7-DB7DACE4E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67211-A8A6-441C-8CED-58B72E5FB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0706C-E19E-47A1-9495-4383A7DF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21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6C36B-63BB-469E-A54E-62BF7155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F778D-6582-439E-8E86-47F46E8A7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ADDD0-AE39-4AEB-BC32-8D7889404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22266-227B-4197-ABE4-6655C515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6A7DA-1C90-476E-ADBF-BFF127F8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3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1FFBA-F8A6-4D0B-82EF-5BFF7957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5EB5A-8704-4D10-AE1F-4D6B7340B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3B6A6-E568-4191-8B5A-9EB275E9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E9DBB-8108-41D5-957B-37B0121DF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B12DD-DE83-48E0-A808-F374F49FF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90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B6A23-0CDB-4EB7-935B-E68EE8B15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6247-A527-4B07-A739-71A2F70B3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16656-6F74-418B-8825-B9E5B7530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411AE-41C5-406F-B7B8-E9370E44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05C66-526E-4E44-835F-28DDF0131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34DDEC-3B8D-4C00-AA4D-35A1CF3A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02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F0306-9F71-4721-ADEB-B16C99A6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46990-2394-4FF7-9360-D808E6A0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08694-1F25-4C92-9AAE-02FF88750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BDB17-7546-4F3E-9409-BC0CCDB609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F3C1F-3555-418B-8F66-44C8B0A425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D3E60-C9B3-451C-B69C-AD43A8862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1833C3-4B40-45C6-8D61-66B1B8E3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331F7D-7CBF-4DA6-A144-D388BEF6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91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5E5C0-A653-49F3-8281-910D069BF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AD0991-3C6B-4716-B60D-876AE13B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9A0ECB-2193-478A-9294-8D45721A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7E314-40E0-4F3E-934A-7B3A7FC6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97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9B3708-F88C-42EF-9C1A-58DA5DB8E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326A5-72CB-4BBF-9ED0-E71CE674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D0BF9-87CD-4F6C-B281-F01A0F2B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3C7F-6A31-430D-BA51-FE8E17B7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25147-64D4-45B2-B1A7-10EF958AA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5C04A-C54D-480C-A13A-85B85B7DB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ACA3C-59E5-4620-BC4B-9CA84D592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D2C12-7B01-4FB5-8AC1-529337FF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28C50-32FE-4C4A-B667-3D114672F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75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D6852-87B6-4B81-9500-B41800DF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7170F3-088E-4937-862C-DAF32F3040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F1777-D75A-4721-AD50-C6C9B55A0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D3AE4-4CBB-42C7-A1F9-A58E73F9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44CE4-0C13-41B1-BED6-DD1EECAF5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A8249D-1A0F-4A37-A1A6-542B7FE8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7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9AA16D-AFA9-472E-BA58-F00042969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F4335-B485-4AF6-88D3-16B4BFADC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9EFB2-1BF4-464F-AC72-E2E8A0AA1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C362F-DEA0-4CB0-B3E6-3CB121D7D23B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4F361-1DFE-4365-ADB1-793BB0EF65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532BA-984F-4C97-AF45-95CAEC413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7A352-F2A3-4EAB-B257-ECA6C53B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03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D219-0F35-4FC5-A192-424C531C6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8499" y="1400962"/>
            <a:ext cx="9144000" cy="39931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Tableau Prep Builder</a:t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and </a:t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Tableau Desktop Project</a:t>
            </a:r>
            <a:br>
              <a:rPr lang="en-US" dirty="0">
                <a:solidFill>
                  <a:schemeClr val="accent4">
                    <a:lumMod val="75000"/>
                  </a:schemeClr>
                </a:solidFill>
              </a:rPr>
            </a:b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E35DD-3DC6-4020-B92B-4734986F7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742A9F-65B5-4824-82E9-EF51067C3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4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EF80B26-A071-4422-BBAF-15D19DAEF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7D19799-8529-482E-8C7F-335E23F72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3047"/>
            <a:ext cx="10515600" cy="9938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Removing Unwanted Fields, renaming fields &amp; Changing Data Type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BA5936-D620-443C-A555-574E1720A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DD3014-3D17-4DE5-9DF6-6FC29B5651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5"/>
          <a:stretch/>
        </p:blipFill>
        <p:spPr>
          <a:xfrm>
            <a:off x="696286" y="806783"/>
            <a:ext cx="4890782" cy="540251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8414C4-60C1-40F5-925B-F04D201990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54"/>
          <a:stretch/>
        </p:blipFill>
        <p:spPr>
          <a:xfrm>
            <a:off x="5654180" y="796953"/>
            <a:ext cx="5318620" cy="541233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E1F74234-88DD-4848-B2BE-FA1E97AFA9A4}"/>
              </a:ext>
            </a:extLst>
          </p:cNvPr>
          <p:cNvSpPr/>
          <p:nvPr/>
        </p:nvSpPr>
        <p:spPr>
          <a:xfrm>
            <a:off x="2854005" y="599603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6F179A22-2607-4FB5-A303-4FCA793FF84F}"/>
              </a:ext>
            </a:extLst>
          </p:cNvPr>
          <p:cNvSpPr/>
          <p:nvPr/>
        </p:nvSpPr>
        <p:spPr>
          <a:xfrm>
            <a:off x="8084890" y="599603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538399D-B616-4097-A7BF-2EAE03BE642F}"/>
              </a:ext>
            </a:extLst>
          </p:cNvPr>
          <p:cNvSpPr/>
          <p:nvPr/>
        </p:nvSpPr>
        <p:spPr>
          <a:xfrm>
            <a:off x="712365" y="2877424"/>
            <a:ext cx="251670" cy="252508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EB2E8F-AB27-4F40-AC8E-DA9CDEEFDF03}"/>
              </a:ext>
            </a:extLst>
          </p:cNvPr>
          <p:cNvSpPr/>
          <p:nvPr/>
        </p:nvSpPr>
        <p:spPr>
          <a:xfrm>
            <a:off x="5704514" y="2621685"/>
            <a:ext cx="251670" cy="1950316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38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824AB8-B9BB-45C3-8BA9-01CA7E5BB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5" r="30447"/>
          <a:stretch/>
        </p:blipFill>
        <p:spPr>
          <a:xfrm>
            <a:off x="5512966" y="734035"/>
            <a:ext cx="5939405" cy="538573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0CBFC4-2108-44C7-A282-D642B93E4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79CEFCBF-754D-4E88-AA8F-B9CA2E43F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1771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Input Filter – As per client specification –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School with 50+ Teachers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431BEC-A5AA-4179-8EC2-2B8EE27A2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5440F-1C09-455E-84D1-8B6DD9B481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4" r="25267"/>
          <a:stretch/>
        </p:blipFill>
        <p:spPr>
          <a:xfrm>
            <a:off x="838200" y="734035"/>
            <a:ext cx="4576195" cy="538783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1CCB67E-8DBE-4B26-857D-579EFBAF7EE0}"/>
              </a:ext>
            </a:extLst>
          </p:cNvPr>
          <p:cNvSpPr/>
          <p:nvPr/>
        </p:nvSpPr>
        <p:spPr>
          <a:xfrm>
            <a:off x="2897697" y="5891166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0BB68844-7EE7-4E04-9900-EBDDFA812030}"/>
              </a:ext>
            </a:extLst>
          </p:cNvPr>
          <p:cNvSpPr/>
          <p:nvPr/>
        </p:nvSpPr>
        <p:spPr>
          <a:xfrm>
            <a:off x="8375962" y="5891166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22356E-D7A4-4EA7-98F5-26A5C98C9ECE}"/>
              </a:ext>
            </a:extLst>
          </p:cNvPr>
          <p:cNvSpPr/>
          <p:nvPr/>
        </p:nvSpPr>
        <p:spPr>
          <a:xfrm>
            <a:off x="914400" y="2567032"/>
            <a:ext cx="1484851" cy="33556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7D915D-3C61-473F-B0AB-13839BB6A8E8}"/>
              </a:ext>
            </a:extLst>
          </p:cNvPr>
          <p:cNvSpPr/>
          <p:nvPr/>
        </p:nvSpPr>
        <p:spPr>
          <a:xfrm>
            <a:off x="5620624" y="1197680"/>
            <a:ext cx="755009" cy="66273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8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8386357-39CA-447E-A448-262333623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7"/>
          <a:stretch/>
        </p:blipFill>
        <p:spPr>
          <a:xfrm>
            <a:off x="7407479" y="796953"/>
            <a:ext cx="3573710" cy="552834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5D6CA-89E4-41A9-B1F1-B4C13C8A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901"/>
            <a:ext cx="10515600" cy="649943"/>
          </a:xfrm>
        </p:spPr>
        <p:txBody>
          <a:bodyPr anchor="t">
            <a:no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Filtering Out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Irrelevant Data File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– Too old as per client</a:t>
            </a:r>
            <a:endParaRPr lang="en-US" sz="2800" b="1" dirty="0">
              <a:solidFill>
                <a:srgbClr val="FFC00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3724FD-8739-4CB3-B46C-BDBDA9CCF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9F513F-23CD-4397-9E1B-DDAB39E55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AA50DD-CAC1-4723-BB5A-6161076A61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9" r="15277"/>
          <a:stretch/>
        </p:blipFill>
        <p:spPr>
          <a:xfrm>
            <a:off x="696286" y="796954"/>
            <a:ext cx="6576969" cy="5528345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DD878FC3-3C4E-4482-88A2-68D83736AEE1}"/>
              </a:ext>
            </a:extLst>
          </p:cNvPr>
          <p:cNvSpPr/>
          <p:nvPr/>
        </p:nvSpPr>
        <p:spPr>
          <a:xfrm>
            <a:off x="3756170" y="6096698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47D8DA8C-12F6-4284-ACB4-E0E1A90D0FCD}"/>
              </a:ext>
            </a:extLst>
          </p:cNvPr>
          <p:cNvSpPr/>
          <p:nvPr/>
        </p:nvSpPr>
        <p:spPr>
          <a:xfrm>
            <a:off x="8965734" y="6096698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47718D-6506-440C-AC3D-A524A2C0C4A8}"/>
              </a:ext>
            </a:extLst>
          </p:cNvPr>
          <p:cNvSpPr/>
          <p:nvPr/>
        </p:nvSpPr>
        <p:spPr>
          <a:xfrm>
            <a:off x="5545123" y="2766269"/>
            <a:ext cx="1669409" cy="1117834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19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B6B086-A004-42D1-9ED8-D8F4315FE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30193E4-BF05-4EAB-8D7E-D200EDD9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121"/>
            <a:ext cx="10515600" cy="69188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Exclude One Outlier School</a:t>
            </a:r>
            <a:endParaRPr lang="en-US" sz="2800" b="1" dirty="0">
              <a:solidFill>
                <a:srgbClr val="FFC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50A29A-B712-4095-9797-013AFF7FF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CADF6B-E492-468B-A8D6-9579805396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51"/>
          <a:stretch/>
        </p:blipFill>
        <p:spPr>
          <a:xfrm>
            <a:off x="696286" y="964734"/>
            <a:ext cx="5645791" cy="518439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CFF658-8DC3-4A0E-B0E5-4482AFF91A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9" r="34154"/>
          <a:stretch/>
        </p:blipFill>
        <p:spPr>
          <a:xfrm>
            <a:off x="6467912" y="964734"/>
            <a:ext cx="4454555" cy="518439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87D45331-8F5A-494A-9F39-4017CD14DC85}"/>
              </a:ext>
            </a:extLst>
          </p:cNvPr>
          <p:cNvSpPr/>
          <p:nvPr/>
        </p:nvSpPr>
        <p:spPr>
          <a:xfrm>
            <a:off x="3382511" y="5939405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2C44852-6D7B-4010-BA37-968ABA220B94}"/>
              </a:ext>
            </a:extLst>
          </p:cNvPr>
          <p:cNvSpPr/>
          <p:nvPr/>
        </p:nvSpPr>
        <p:spPr>
          <a:xfrm>
            <a:off x="8466589" y="5920530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8BE9EE-520C-4C97-98FD-7895F3111299}"/>
              </a:ext>
            </a:extLst>
          </p:cNvPr>
          <p:cNvSpPr/>
          <p:nvPr/>
        </p:nvSpPr>
        <p:spPr>
          <a:xfrm>
            <a:off x="4588779" y="2617363"/>
            <a:ext cx="1669408" cy="66273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E7A6F6-1046-47DD-B645-883C2AFD2C94}"/>
              </a:ext>
            </a:extLst>
          </p:cNvPr>
          <p:cNvSpPr/>
          <p:nvPr/>
        </p:nvSpPr>
        <p:spPr>
          <a:xfrm>
            <a:off x="8413459" y="2766270"/>
            <a:ext cx="646651" cy="371214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807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871EBE-C428-43F4-BDA3-9B2EB88DC237}"/>
              </a:ext>
            </a:extLst>
          </p:cNvPr>
          <p:cNvSpPr txBox="1">
            <a:spLocks/>
          </p:cNvSpPr>
          <p:nvPr/>
        </p:nvSpPr>
        <p:spPr>
          <a:xfrm>
            <a:off x="838200" y="2624"/>
            <a:ext cx="10515600" cy="986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Adjust the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range of teachers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and removing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null values from salaries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03681-4A0D-4A13-AE0F-A0008B38A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425AC6-6B1F-44EF-82C6-28EF615ED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A7FAA1-AC27-416B-9D87-DAA021EDA3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3" r="23745"/>
          <a:stretch/>
        </p:blipFill>
        <p:spPr>
          <a:xfrm>
            <a:off x="696287" y="899062"/>
            <a:ext cx="5503178" cy="531023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38C21-F91E-46D2-81AB-70B40ABCC3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8" r="72914"/>
          <a:stretch/>
        </p:blipFill>
        <p:spPr>
          <a:xfrm>
            <a:off x="6341378" y="892112"/>
            <a:ext cx="1686187" cy="531718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DC7784-85F2-472C-9AA9-93D0E3E800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8"/>
          <a:stretch/>
        </p:blipFill>
        <p:spPr>
          <a:xfrm>
            <a:off x="8027565" y="885162"/>
            <a:ext cx="3103927" cy="532413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E5EBDC30-6E5A-4063-8631-0E0D83A3A423}"/>
              </a:ext>
            </a:extLst>
          </p:cNvPr>
          <p:cNvSpPr/>
          <p:nvPr/>
        </p:nvSpPr>
        <p:spPr>
          <a:xfrm>
            <a:off x="3219276" y="599603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79CC845-9645-4C41-8CBC-B05C1789E1DD}"/>
              </a:ext>
            </a:extLst>
          </p:cNvPr>
          <p:cNvSpPr/>
          <p:nvPr/>
        </p:nvSpPr>
        <p:spPr>
          <a:xfrm>
            <a:off x="8417129" y="599603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80BB24-732A-46AA-9F0B-73C1C37A8951}"/>
              </a:ext>
            </a:extLst>
          </p:cNvPr>
          <p:cNvSpPr/>
          <p:nvPr/>
        </p:nvSpPr>
        <p:spPr>
          <a:xfrm>
            <a:off x="3833769" y="2305026"/>
            <a:ext cx="2262231" cy="182235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DDE7E27-5EE3-47C5-AF93-4E024FAA60B3}"/>
              </a:ext>
            </a:extLst>
          </p:cNvPr>
          <p:cNvSpPr/>
          <p:nvPr/>
        </p:nvSpPr>
        <p:spPr>
          <a:xfrm>
            <a:off x="8056228" y="2305026"/>
            <a:ext cx="2874627" cy="182235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7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DB7A9-BA7E-4644-BC6E-9AB54853A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7FAD035-B411-4B3B-8C84-1E5E8597DDDB}"/>
              </a:ext>
            </a:extLst>
          </p:cNvPr>
          <p:cNvSpPr txBox="1">
            <a:spLocks/>
          </p:cNvSpPr>
          <p:nvPr/>
        </p:nvSpPr>
        <p:spPr>
          <a:xfrm>
            <a:off x="838200" y="290592"/>
            <a:ext cx="10515600" cy="986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>
                <a:solidFill>
                  <a:schemeClr val="accent2">
                    <a:lumMod val="75000"/>
                  </a:schemeClr>
                </a:solidFill>
              </a:rPr>
              <a:t>Springfield district </a:t>
            </a:r>
            <a:r>
              <a:rPr lang="en-US" sz="3100" dirty="0">
                <a:solidFill>
                  <a:schemeClr val="accent6">
                    <a:lumMod val="75000"/>
                  </a:schemeClr>
                </a:solidFill>
              </a:rPr>
              <a:t>data will be </a:t>
            </a:r>
            <a:r>
              <a:rPr lang="en-US" sz="3100" dirty="0">
                <a:solidFill>
                  <a:schemeClr val="accent2">
                    <a:lumMod val="75000"/>
                  </a:schemeClr>
                </a:solidFill>
              </a:rPr>
              <a:t>excluded</a:t>
            </a:r>
            <a:r>
              <a:rPr lang="en-US" sz="3100" dirty="0">
                <a:solidFill>
                  <a:schemeClr val="accent6">
                    <a:lumMod val="75000"/>
                  </a:schemeClr>
                </a:solidFill>
              </a:rPr>
              <a:t> due to inaccuracy</a:t>
            </a:r>
            <a:endParaRPr lang="en-US" sz="3100" b="1" dirty="0">
              <a:solidFill>
                <a:srgbClr val="FFC000"/>
              </a:solidFill>
            </a:endParaRP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0DA284-9C67-4E49-BC4A-9D6B7531A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E91F2A-3E21-4C5E-BF91-C8E4D8686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713064"/>
            <a:ext cx="10109433" cy="538573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6417E4-CCD2-4902-87A4-77730FC34D8D}"/>
              </a:ext>
            </a:extLst>
          </p:cNvPr>
          <p:cNvSpPr/>
          <p:nvPr/>
        </p:nvSpPr>
        <p:spPr>
          <a:xfrm>
            <a:off x="4999839" y="2546897"/>
            <a:ext cx="1342238" cy="882103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7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06C6FF9-4EE4-443B-9755-740C468E4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D66FA1-6412-47D2-8701-759F16EA18B0}"/>
              </a:ext>
            </a:extLst>
          </p:cNvPr>
          <p:cNvSpPr txBox="1">
            <a:spLocks/>
          </p:cNvSpPr>
          <p:nvPr/>
        </p:nvSpPr>
        <p:spPr>
          <a:xfrm>
            <a:off x="838200" y="127000"/>
            <a:ext cx="10515600" cy="9862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School Name, District Name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Uppercase and space trimmed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6FFB7C-D7B7-4B23-8A5F-8FEF9312E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C505B3-AE80-4794-A038-F70C72FE51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6" r="40707"/>
          <a:stretch/>
        </p:blipFill>
        <p:spPr>
          <a:xfrm>
            <a:off x="838200" y="1113216"/>
            <a:ext cx="4949504" cy="520956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270B19-4F7E-4729-8996-68F457A965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9" r="40792"/>
          <a:stretch/>
        </p:blipFill>
        <p:spPr>
          <a:xfrm>
            <a:off x="5929618" y="1113216"/>
            <a:ext cx="4949504" cy="520956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243AC72C-5258-429E-A4AB-F581E91A7BCE}"/>
              </a:ext>
            </a:extLst>
          </p:cNvPr>
          <p:cNvSpPr/>
          <p:nvPr/>
        </p:nvSpPr>
        <p:spPr>
          <a:xfrm>
            <a:off x="3101830" y="607992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BB24F40-D65F-411B-8C1A-D9EACD24C2BE}"/>
              </a:ext>
            </a:extLst>
          </p:cNvPr>
          <p:cNvSpPr/>
          <p:nvPr/>
        </p:nvSpPr>
        <p:spPr>
          <a:xfrm>
            <a:off x="8299683" y="607992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E9646D-D518-4F52-AA5A-A31D21E2DB06}"/>
              </a:ext>
            </a:extLst>
          </p:cNvPr>
          <p:cNvSpPr/>
          <p:nvPr/>
        </p:nvSpPr>
        <p:spPr>
          <a:xfrm>
            <a:off x="3330430" y="3823434"/>
            <a:ext cx="1870744" cy="66273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27E21F-DDEB-4810-89F3-6DA31B293E82}"/>
              </a:ext>
            </a:extLst>
          </p:cNvPr>
          <p:cNvSpPr/>
          <p:nvPr/>
        </p:nvSpPr>
        <p:spPr>
          <a:xfrm>
            <a:off x="8404370" y="4403672"/>
            <a:ext cx="1870744" cy="66273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48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E13AC236-6DDD-4845-8068-7271BD407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12"/>
          <a:stretch/>
        </p:blipFill>
        <p:spPr>
          <a:xfrm>
            <a:off x="5877887" y="931178"/>
            <a:ext cx="5475913" cy="528506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E45235-77F2-4FAC-92E6-4A72143B7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C2658-D197-4956-A475-DF01D41FF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4FEC5F-F97D-462F-82FA-BD8E620A26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686"/>
          <a:stretch/>
        </p:blipFill>
        <p:spPr>
          <a:xfrm>
            <a:off x="696286" y="931178"/>
            <a:ext cx="5100507" cy="528506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434B328-DB02-41FA-A2E2-BFDA6E6AE782}"/>
              </a:ext>
            </a:extLst>
          </p:cNvPr>
          <p:cNvSpPr txBox="1">
            <a:spLocks/>
          </p:cNvSpPr>
          <p:nvPr/>
        </p:nvSpPr>
        <p:spPr>
          <a:xfrm>
            <a:off x="838200" y="295362"/>
            <a:ext cx="10515600" cy="652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Automatic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Grouping of District Names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80601C17-32EB-46BE-A543-5375032D13B3}"/>
              </a:ext>
            </a:extLst>
          </p:cNvPr>
          <p:cNvSpPr/>
          <p:nvPr/>
        </p:nvSpPr>
        <p:spPr>
          <a:xfrm>
            <a:off x="3219276" y="599603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68057959-BC7D-4C98-9066-AC7E959A10C5}"/>
              </a:ext>
            </a:extLst>
          </p:cNvPr>
          <p:cNvSpPr/>
          <p:nvPr/>
        </p:nvSpPr>
        <p:spPr>
          <a:xfrm>
            <a:off x="8417129" y="599603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0578515-78D5-4DA8-9C49-C7D0DB86A1E5}"/>
              </a:ext>
            </a:extLst>
          </p:cNvPr>
          <p:cNvSpPr/>
          <p:nvPr/>
        </p:nvSpPr>
        <p:spPr>
          <a:xfrm>
            <a:off x="3926049" y="3689210"/>
            <a:ext cx="1870744" cy="66273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8D7CC5F-D304-4049-B5C1-9FC4070209D8}"/>
              </a:ext>
            </a:extLst>
          </p:cNvPr>
          <p:cNvSpPr/>
          <p:nvPr/>
        </p:nvSpPr>
        <p:spPr>
          <a:xfrm>
            <a:off x="8605576" y="3705988"/>
            <a:ext cx="2199443" cy="66273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7FF536F-90C8-45E3-BC68-7CD5DB672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12"/>
          <a:stretch/>
        </p:blipFill>
        <p:spPr>
          <a:xfrm>
            <a:off x="5772675" y="822121"/>
            <a:ext cx="5384684" cy="536056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ADDCF7-CB85-43C5-B75F-52A116C12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1709C4-0F29-4563-85AB-A6D62EF3712D}"/>
              </a:ext>
            </a:extLst>
          </p:cNvPr>
          <p:cNvSpPr txBox="1">
            <a:spLocks/>
          </p:cNvSpPr>
          <p:nvPr/>
        </p:nvSpPr>
        <p:spPr>
          <a:xfrm>
            <a:off x="838200" y="109058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Automatic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Split of School Name 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A34534-D00B-4C4F-87A3-1F65B8154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FD6AD7-92E2-4E3F-8853-F0ABC626BE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94"/>
          <a:stretch/>
        </p:blipFill>
        <p:spPr>
          <a:xfrm>
            <a:off x="771787" y="822121"/>
            <a:ext cx="4858973" cy="536056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B3C366D4-2241-499B-9C48-08F0B44B42DD}"/>
              </a:ext>
            </a:extLst>
          </p:cNvPr>
          <p:cNvSpPr/>
          <p:nvPr/>
        </p:nvSpPr>
        <p:spPr>
          <a:xfrm>
            <a:off x="3219276" y="599603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AA0F5814-7CAD-4E81-8982-D1BD0BFF19B2}"/>
              </a:ext>
            </a:extLst>
          </p:cNvPr>
          <p:cNvSpPr/>
          <p:nvPr/>
        </p:nvSpPr>
        <p:spPr>
          <a:xfrm>
            <a:off x="8417129" y="599603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81836B-7F25-4BBF-828B-4D5F429995A6}"/>
              </a:ext>
            </a:extLst>
          </p:cNvPr>
          <p:cNvSpPr/>
          <p:nvPr/>
        </p:nvSpPr>
        <p:spPr>
          <a:xfrm>
            <a:off x="4085439" y="3630487"/>
            <a:ext cx="1545321" cy="66273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CB8A67-5083-4FA2-8E4F-BEBBC2B951B3}"/>
              </a:ext>
            </a:extLst>
          </p:cNvPr>
          <p:cNvSpPr/>
          <p:nvPr/>
        </p:nvSpPr>
        <p:spPr>
          <a:xfrm>
            <a:off x="8162489" y="3355595"/>
            <a:ext cx="2902590" cy="30844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EAC4D0-A35D-4C03-8E53-48427393DA72}"/>
              </a:ext>
            </a:extLst>
          </p:cNvPr>
          <p:cNvSpPr txBox="1">
            <a:spLocks/>
          </p:cNvSpPr>
          <p:nvPr/>
        </p:nvSpPr>
        <p:spPr>
          <a:xfrm>
            <a:off x="838200" y="587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Changing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Value of File Path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converting dates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50C24-B932-4E35-BDC1-7C642A4628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98"/>
          <a:stretch/>
        </p:blipFill>
        <p:spPr>
          <a:xfrm>
            <a:off x="562062" y="729841"/>
            <a:ext cx="5533938" cy="563740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13802-1867-4051-8178-CEA2860BBD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11"/>
          <a:stretch/>
        </p:blipFill>
        <p:spPr>
          <a:xfrm>
            <a:off x="6224631" y="704674"/>
            <a:ext cx="4706224" cy="566256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D375989-A1B3-4E81-9CED-AB41CEA3E615}"/>
              </a:ext>
            </a:extLst>
          </p:cNvPr>
          <p:cNvSpPr/>
          <p:nvPr/>
        </p:nvSpPr>
        <p:spPr>
          <a:xfrm>
            <a:off x="3059885" y="6130255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F11461DD-8BE0-4D99-988F-CF9E38933752}"/>
              </a:ext>
            </a:extLst>
          </p:cNvPr>
          <p:cNvSpPr/>
          <p:nvPr/>
        </p:nvSpPr>
        <p:spPr>
          <a:xfrm>
            <a:off x="8257738" y="6130255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DF05CFF-CF67-4AFF-8C1B-0AC73ABDDC61}"/>
              </a:ext>
            </a:extLst>
          </p:cNvPr>
          <p:cNvSpPr/>
          <p:nvPr/>
        </p:nvSpPr>
        <p:spPr>
          <a:xfrm>
            <a:off x="4991449" y="3773100"/>
            <a:ext cx="1052817" cy="66273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76572EA-0381-4238-9B78-ADB33095397A}"/>
              </a:ext>
            </a:extLst>
          </p:cNvPr>
          <p:cNvSpPr/>
          <p:nvPr/>
        </p:nvSpPr>
        <p:spPr>
          <a:xfrm>
            <a:off x="8841997" y="3796321"/>
            <a:ext cx="1870744" cy="66273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0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A9F4-2D5F-4B9C-BA32-CBD42651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Submitted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C7304-7593-4B46-8E31-C26177277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endParaRPr lang="en-US" b="1" i="0" dirty="0"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Mohammad Monjur-E-Elahi</a:t>
            </a:r>
          </a:p>
          <a:p>
            <a:pPr marL="0" indent="0" algn="l">
              <a:buNone/>
            </a:pP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Course: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-apple-system"/>
              </a:rPr>
              <a:t>Tableau</a:t>
            </a: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 for Data Analytics [DSA11]</a:t>
            </a:r>
          </a:p>
          <a:p>
            <a:pPr marL="0" indent="0" algn="l">
              <a:buNone/>
            </a:pP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Program: Data Science and Application - Advanced Diploma [6060]</a:t>
            </a:r>
          </a:p>
          <a:p>
            <a:pPr marL="0" indent="0" algn="l">
              <a:buNone/>
            </a:pP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Metro College of Technology</a:t>
            </a:r>
          </a:p>
          <a:p>
            <a:pPr marL="0" indent="0" algn="l">
              <a:buNone/>
            </a:pP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Date: 15 Jul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-apple-system"/>
              </a:rPr>
              <a:t>y</a:t>
            </a: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, 2021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87E7D6-6C23-40C2-80BC-D7D80A937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75D300-7546-4669-BCA6-C664F9CB3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ED7F341-9338-4141-A729-6DB5FFC50112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Converting to Dates and Data Type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385EE8-FC03-4787-AA99-72F2453A63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602"/>
          <a:stretch/>
        </p:blipFill>
        <p:spPr>
          <a:xfrm>
            <a:off x="990600" y="763398"/>
            <a:ext cx="2725723" cy="546962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67C41-1BF7-4660-B3EE-BC841EEC7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6"/>
          <a:stretch/>
        </p:blipFill>
        <p:spPr>
          <a:xfrm>
            <a:off x="3828519" y="763398"/>
            <a:ext cx="1968267" cy="546962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67A790-83E5-4E28-A1D5-14115431F4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8"/>
          <a:stretch/>
        </p:blipFill>
        <p:spPr>
          <a:xfrm>
            <a:off x="5908982" y="763398"/>
            <a:ext cx="1968267" cy="546962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E54EA7-A9FB-42CE-B368-C21BCC1EC5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98"/>
          <a:stretch/>
        </p:blipFill>
        <p:spPr>
          <a:xfrm>
            <a:off x="7989445" y="755009"/>
            <a:ext cx="2046914" cy="547801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48654A46-03A9-4843-B0E4-E6EE09A1FDD6}"/>
              </a:ext>
            </a:extLst>
          </p:cNvPr>
          <p:cNvSpPr/>
          <p:nvPr/>
        </p:nvSpPr>
        <p:spPr>
          <a:xfrm>
            <a:off x="2048662" y="5968767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ACD7A68-0464-489F-9E25-B8D56F7D461D}"/>
              </a:ext>
            </a:extLst>
          </p:cNvPr>
          <p:cNvSpPr/>
          <p:nvPr/>
        </p:nvSpPr>
        <p:spPr>
          <a:xfrm>
            <a:off x="6672547" y="5953429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F34D99D6-325B-4719-84E1-E81A7E1344D1}"/>
              </a:ext>
            </a:extLst>
          </p:cNvPr>
          <p:cNvSpPr/>
          <p:nvPr/>
        </p:nvSpPr>
        <p:spPr>
          <a:xfrm>
            <a:off x="4433136" y="6006516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4410985-A993-4ACA-BC08-4279E79A06C9}"/>
              </a:ext>
            </a:extLst>
          </p:cNvPr>
          <p:cNvSpPr/>
          <p:nvPr/>
        </p:nvSpPr>
        <p:spPr>
          <a:xfrm>
            <a:off x="8636491" y="5968767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84B241-E17B-4FED-BF84-3C5A5F7EC36F}"/>
              </a:ext>
            </a:extLst>
          </p:cNvPr>
          <p:cNvSpPr/>
          <p:nvPr/>
        </p:nvSpPr>
        <p:spPr>
          <a:xfrm>
            <a:off x="3828519" y="3823435"/>
            <a:ext cx="1061818" cy="312338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A101C73-7F73-45DF-BF03-2F971B984738}"/>
              </a:ext>
            </a:extLst>
          </p:cNvPr>
          <p:cNvSpPr/>
          <p:nvPr/>
        </p:nvSpPr>
        <p:spPr>
          <a:xfrm>
            <a:off x="5839329" y="3917112"/>
            <a:ext cx="1061818" cy="312338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623C97-ACB8-46FB-B9C2-FC5B60FBFF48}"/>
              </a:ext>
            </a:extLst>
          </p:cNvPr>
          <p:cNvSpPr/>
          <p:nvPr/>
        </p:nvSpPr>
        <p:spPr>
          <a:xfrm>
            <a:off x="7946902" y="3804287"/>
            <a:ext cx="1061818" cy="312338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591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620B3C-BBD8-4D42-B3BE-E88D196F8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90"/>
          <a:stretch/>
        </p:blipFill>
        <p:spPr>
          <a:xfrm>
            <a:off x="6211382" y="713065"/>
            <a:ext cx="2801923" cy="559545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4ECA1D-396E-434F-A0CD-58895FF345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90"/>
          <a:stretch/>
        </p:blipFill>
        <p:spPr>
          <a:xfrm>
            <a:off x="9167736" y="713064"/>
            <a:ext cx="2223083" cy="559545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B13EE7D-ED4C-4235-8F8B-6C58C4CB873B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Updating Field Names and Removing Field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926848-5B27-472D-8693-0729B79B30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42"/>
          <a:stretch/>
        </p:blipFill>
        <p:spPr>
          <a:xfrm>
            <a:off x="990601" y="713064"/>
            <a:ext cx="5105400" cy="559545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3BC55C4-1A0B-46DA-AF3C-30EFE1113859}"/>
              </a:ext>
            </a:extLst>
          </p:cNvPr>
          <p:cNvSpPr/>
          <p:nvPr/>
        </p:nvSpPr>
        <p:spPr>
          <a:xfrm>
            <a:off x="3793574" y="6094602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7F771009-542A-4597-BE9C-F3D9013D652D}"/>
              </a:ext>
            </a:extLst>
          </p:cNvPr>
          <p:cNvSpPr/>
          <p:nvPr/>
        </p:nvSpPr>
        <p:spPr>
          <a:xfrm>
            <a:off x="9893923" y="6070875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7C297B69-0187-4193-8072-0D298769EE89}"/>
              </a:ext>
            </a:extLst>
          </p:cNvPr>
          <p:cNvSpPr/>
          <p:nvPr/>
        </p:nvSpPr>
        <p:spPr>
          <a:xfrm>
            <a:off x="7503510" y="6123962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734E1D-DC69-4F16-B799-2500161F52BA}"/>
              </a:ext>
            </a:extLst>
          </p:cNvPr>
          <p:cNvSpPr/>
          <p:nvPr/>
        </p:nvSpPr>
        <p:spPr>
          <a:xfrm>
            <a:off x="3313651" y="3360642"/>
            <a:ext cx="2743300" cy="312338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9BB795-ED45-44EB-A53B-5580F1089E21}"/>
              </a:ext>
            </a:extLst>
          </p:cNvPr>
          <p:cNvSpPr/>
          <p:nvPr/>
        </p:nvSpPr>
        <p:spPr>
          <a:xfrm>
            <a:off x="10053150" y="5304898"/>
            <a:ext cx="1061818" cy="312338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D4200F4-978F-49B0-B37C-D804EAC67F98}"/>
              </a:ext>
            </a:extLst>
          </p:cNvPr>
          <p:cNvSpPr/>
          <p:nvPr/>
        </p:nvSpPr>
        <p:spPr>
          <a:xfrm>
            <a:off x="9167736" y="3429000"/>
            <a:ext cx="597049" cy="312338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83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2AADFB8-FBA1-4956-8AFB-E3BE72A29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4" r="60165"/>
          <a:stretch/>
        </p:blipFill>
        <p:spPr>
          <a:xfrm>
            <a:off x="9629164" y="726346"/>
            <a:ext cx="1837189" cy="55989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62900AB-0525-4431-8F8D-631779580BC2}"/>
              </a:ext>
            </a:extLst>
          </p:cNvPr>
          <p:cNvSpPr txBox="1">
            <a:spLocks/>
          </p:cNvSpPr>
          <p:nvPr/>
        </p:nvSpPr>
        <p:spPr>
          <a:xfrm>
            <a:off x="990600" y="102067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Change File Path to Date and Create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Calculated Field to Segment</a:t>
            </a:r>
            <a:endParaRPr lang="en-US" sz="28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ABD26-431B-475D-9DB9-9174A74B21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3" r="72547"/>
          <a:stretch/>
        </p:blipFill>
        <p:spPr>
          <a:xfrm>
            <a:off x="864066" y="717957"/>
            <a:ext cx="1719744" cy="56206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921AA3-BFA0-4B80-B306-AF01B9AEBE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32"/>
          <a:stretch/>
        </p:blipFill>
        <p:spPr>
          <a:xfrm>
            <a:off x="2659310" y="717957"/>
            <a:ext cx="2021746" cy="56206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D3FB8E-4041-403A-B731-9D1B203AD3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1" r="4592"/>
          <a:stretch/>
        </p:blipFill>
        <p:spPr>
          <a:xfrm>
            <a:off x="4756556" y="727785"/>
            <a:ext cx="2390864" cy="561079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29E968-8BFC-4B4D-9467-576947BC711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7" r="49432"/>
          <a:stretch/>
        </p:blipFill>
        <p:spPr>
          <a:xfrm>
            <a:off x="7206143" y="739627"/>
            <a:ext cx="2326547" cy="559895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46B162D7-209B-4696-8E8E-65E88B23414D}"/>
              </a:ext>
            </a:extLst>
          </p:cNvPr>
          <p:cNvSpPr/>
          <p:nvPr/>
        </p:nvSpPr>
        <p:spPr>
          <a:xfrm>
            <a:off x="1377542" y="6119769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6532136B-CC72-4D88-A8A8-83168BC053BF}"/>
              </a:ext>
            </a:extLst>
          </p:cNvPr>
          <p:cNvSpPr/>
          <p:nvPr/>
        </p:nvSpPr>
        <p:spPr>
          <a:xfrm>
            <a:off x="5758146" y="6070875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3FA55A96-4C31-4695-99AE-0554C7DE2EDB}"/>
              </a:ext>
            </a:extLst>
          </p:cNvPr>
          <p:cNvSpPr/>
          <p:nvPr/>
        </p:nvSpPr>
        <p:spPr>
          <a:xfrm>
            <a:off x="3367733" y="6123962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4C0B43F0-F03C-4373-A487-E63DD7BCBC96}"/>
              </a:ext>
            </a:extLst>
          </p:cNvPr>
          <p:cNvSpPr/>
          <p:nvPr/>
        </p:nvSpPr>
        <p:spPr>
          <a:xfrm>
            <a:off x="8159692" y="6096698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AD61849D-3DC7-403D-9D04-88721EF0F75B}"/>
              </a:ext>
            </a:extLst>
          </p:cNvPr>
          <p:cNvSpPr/>
          <p:nvPr/>
        </p:nvSpPr>
        <p:spPr>
          <a:xfrm>
            <a:off x="10319158" y="6074327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5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AB7A0CE-7C2B-4134-A229-DC7F7E997EBC}"/>
              </a:ext>
            </a:extLst>
          </p:cNvPr>
          <p:cNvSpPr/>
          <p:nvPr/>
        </p:nvSpPr>
        <p:spPr>
          <a:xfrm>
            <a:off x="2671895" y="3514987"/>
            <a:ext cx="1061818" cy="623033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3F50667-DC0B-49BB-AB64-2D58BFD130A1}"/>
              </a:ext>
            </a:extLst>
          </p:cNvPr>
          <p:cNvSpPr/>
          <p:nvPr/>
        </p:nvSpPr>
        <p:spPr>
          <a:xfrm>
            <a:off x="5603846" y="4914004"/>
            <a:ext cx="1480606" cy="312338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205625E-D2D3-4D0F-BDF2-1F3904360182}"/>
              </a:ext>
            </a:extLst>
          </p:cNvPr>
          <p:cNvSpPr/>
          <p:nvPr/>
        </p:nvSpPr>
        <p:spPr>
          <a:xfrm>
            <a:off x="7243894" y="2783201"/>
            <a:ext cx="1805032" cy="45720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23139CC-B78B-42B6-A759-32A0791813E2}"/>
              </a:ext>
            </a:extLst>
          </p:cNvPr>
          <p:cNvSpPr/>
          <p:nvPr/>
        </p:nvSpPr>
        <p:spPr>
          <a:xfrm>
            <a:off x="10016849" y="3825681"/>
            <a:ext cx="1449504" cy="67081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3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994137-1B0F-4DFF-84F6-60BD0A6C57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0" r="58473"/>
          <a:stretch/>
        </p:blipFill>
        <p:spPr>
          <a:xfrm>
            <a:off x="10044419" y="785068"/>
            <a:ext cx="1501630" cy="548640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Level of Detail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Calculations Manually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6CD96-2558-45FA-B03D-B7E7EAA5AA1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4" r="31107"/>
          <a:stretch/>
        </p:blipFill>
        <p:spPr>
          <a:xfrm>
            <a:off x="645951" y="785069"/>
            <a:ext cx="4848836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E5411-CF6B-4D4B-A126-3962AF9EBC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0" r="27742"/>
          <a:stretch/>
        </p:blipFill>
        <p:spPr>
          <a:xfrm>
            <a:off x="5555608" y="789962"/>
            <a:ext cx="4420998" cy="548640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BC7416C0-834B-4196-99F5-798FF80665E0}"/>
              </a:ext>
            </a:extLst>
          </p:cNvPr>
          <p:cNvSpPr/>
          <p:nvPr/>
        </p:nvSpPr>
        <p:spPr>
          <a:xfrm>
            <a:off x="2674941" y="6042869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2E2946F3-A375-4FAB-8FA2-662B368D6FEA}"/>
              </a:ext>
            </a:extLst>
          </p:cNvPr>
          <p:cNvSpPr/>
          <p:nvPr/>
        </p:nvSpPr>
        <p:spPr>
          <a:xfrm>
            <a:off x="10431361" y="6042869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247D7814-3724-40D8-8CF4-1EFE0391B3C0}"/>
              </a:ext>
            </a:extLst>
          </p:cNvPr>
          <p:cNvSpPr/>
          <p:nvPr/>
        </p:nvSpPr>
        <p:spPr>
          <a:xfrm>
            <a:off x="7428004" y="6051260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0FAD2D-BA6A-4136-BCF9-A2BF95371750}"/>
              </a:ext>
            </a:extLst>
          </p:cNvPr>
          <p:cNvSpPr/>
          <p:nvPr/>
        </p:nvSpPr>
        <p:spPr>
          <a:xfrm>
            <a:off x="3828519" y="3806657"/>
            <a:ext cx="1659276" cy="312338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83F798-439F-47AC-9196-19E12C0F74CC}"/>
              </a:ext>
            </a:extLst>
          </p:cNvPr>
          <p:cNvSpPr/>
          <p:nvPr/>
        </p:nvSpPr>
        <p:spPr>
          <a:xfrm>
            <a:off x="5565091" y="2674142"/>
            <a:ext cx="1691386" cy="37106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3752BB4-A073-4395-9F9F-2EC5111B634D}"/>
              </a:ext>
            </a:extLst>
          </p:cNvPr>
          <p:cNvSpPr/>
          <p:nvPr/>
        </p:nvSpPr>
        <p:spPr>
          <a:xfrm>
            <a:off x="9986089" y="2732865"/>
            <a:ext cx="1061818" cy="38784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86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39BC96-6337-42B0-9366-F73A4DBAC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8" r="51412"/>
          <a:stretch/>
        </p:blipFill>
        <p:spPr>
          <a:xfrm>
            <a:off x="8995091" y="855677"/>
            <a:ext cx="2223084" cy="556190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Level of Detail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Calculations Using GUI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0B3FF-A2D4-4F94-BCF1-3B333C25B9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2" r="64300"/>
          <a:stretch/>
        </p:blipFill>
        <p:spPr>
          <a:xfrm>
            <a:off x="685800" y="855677"/>
            <a:ext cx="1403059" cy="556190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4750E6-74C6-4BBB-99B2-AB99944EAC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8" r="31318"/>
          <a:stretch/>
        </p:blipFill>
        <p:spPr>
          <a:xfrm>
            <a:off x="4689442" y="855677"/>
            <a:ext cx="4253219" cy="556190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DBC5D4-0FBE-4281-8FF8-18235928F6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3" r="18007"/>
          <a:stretch/>
        </p:blipFill>
        <p:spPr>
          <a:xfrm>
            <a:off x="2130801" y="855677"/>
            <a:ext cx="2506211" cy="556190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61500187-3475-4AF4-B1DA-1DB1488F5C33}"/>
              </a:ext>
            </a:extLst>
          </p:cNvPr>
          <p:cNvSpPr/>
          <p:nvPr/>
        </p:nvSpPr>
        <p:spPr>
          <a:xfrm>
            <a:off x="1029172" y="6156207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EA0E32C5-0601-4177-B95C-A5DE6645ACD8}"/>
              </a:ext>
            </a:extLst>
          </p:cNvPr>
          <p:cNvSpPr/>
          <p:nvPr/>
        </p:nvSpPr>
        <p:spPr>
          <a:xfrm>
            <a:off x="6587451" y="6205099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61813824-2743-4B56-9FD4-C8348CCE597C}"/>
              </a:ext>
            </a:extLst>
          </p:cNvPr>
          <p:cNvSpPr/>
          <p:nvPr/>
        </p:nvSpPr>
        <p:spPr>
          <a:xfrm>
            <a:off x="3028423" y="6156207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7761CDFB-BE4E-4B8B-AE6C-A7C672B5E333}"/>
              </a:ext>
            </a:extLst>
          </p:cNvPr>
          <p:cNvSpPr/>
          <p:nvPr/>
        </p:nvSpPr>
        <p:spPr>
          <a:xfrm>
            <a:off x="10021093" y="6156207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35C028-E62F-40D4-A17A-B097C60E2CAE}"/>
              </a:ext>
            </a:extLst>
          </p:cNvPr>
          <p:cNvSpPr/>
          <p:nvPr/>
        </p:nvSpPr>
        <p:spPr>
          <a:xfrm>
            <a:off x="3028423" y="3907325"/>
            <a:ext cx="1608589" cy="312338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2A63150-FC8B-4006-A58F-907E3E023E99}"/>
              </a:ext>
            </a:extLst>
          </p:cNvPr>
          <p:cNvSpPr/>
          <p:nvPr/>
        </p:nvSpPr>
        <p:spPr>
          <a:xfrm>
            <a:off x="5186581" y="2441196"/>
            <a:ext cx="3630247" cy="83051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A7B3EEC-1816-48BA-904F-C95C19B7B117}"/>
              </a:ext>
            </a:extLst>
          </p:cNvPr>
          <p:cNvSpPr/>
          <p:nvPr/>
        </p:nvSpPr>
        <p:spPr>
          <a:xfrm>
            <a:off x="8995091" y="2441196"/>
            <a:ext cx="1116481" cy="114929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F468E0-04A8-49C9-BAB5-EE77924A1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62469"/>
          <a:stretch/>
        </p:blipFill>
        <p:spPr>
          <a:xfrm>
            <a:off x="9085285" y="763396"/>
            <a:ext cx="2726422" cy="549478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Analytic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Calculations Rank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Manually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1CD7C-82DA-44E3-8B70-E757AA6D93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15" r="64030"/>
          <a:stretch/>
        </p:blipFill>
        <p:spPr>
          <a:xfrm>
            <a:off x="788563" y="763398"/>
            <a:ext cx="1426128" cy="549478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FF3660-5DE9-41CC-9F61-426E222D76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8435"/>
          <a:stretch/>
        </p:blipFill>
        <p:spPr>
          <a:xfrm>
            <a:off x="2265019" y="763398"/>
            <a:ext cx="2172749" cy="549478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DBDEA7-AD90-492A-82EF-761865909C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9" r="27551"/>
          <a:stretch/>
        </p:blipFill>
        <p:spPr>
          <a:xfrm>
            <a:off x="4496499" y="763397"/>
            <a:ext cx="4521667" cy="549478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E4B13013-46E7-4E6C-B6C8-E285B3AD9772}"/>
              </a:ext>
            </a:extLst>
          </p:cNvPr>
          <p:cNvSpPr/>
          <p:nvPr/>
        </p:nvSpPr>
        <p:spPr>
          <a:xfrm>
            <a:off x="2130576" y="6029585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2CCA1CFF-1B15-49C3-8A5E-184773BCBC6A}"/>
              </a:ext>
            </a:extLst>
          </p:cNvPr>
          <p:cNvSpPr/>
          <p:nvPr/>
        </p:nvSpPr>
        <p:spPr>
          <a:xfrm>
            <a:off x="10014927" y="5978596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EE492F0-8A53-4F4C-8E87-30E41872C8AB}"/>
              </a:ext>
            </a:extLst>
          </p:cNvPr>
          <p:cNvSpPr/>
          <p:nvPr/>
        </p:nvSpPr>
        <p:spPr>
          <a:xfrm>
            <a:off x="6412950" y="6029585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9A7F6B-6B75-403C-8399-AC7BC891654A}"/>
              </a:ext>
            </a:extLst>
          </p:cNvPr>
          <p:cNvSpPr/>
          <p:nvPr/>
        </p:nvSpPr>
        <p:spPr>
          <a:xfrm>
            <a:off x="2457974" y="3699544"/>
            <a:ext cx="1660576" cy="457199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675B05E-EEE3-4EAF-B334-2C3F3E037496}"/>
              </a:ext>
            </a:extLst>
          </p:cNvPr>
          <p:cNvSpPr/>
          <p:nvPr/>
        </p:nvSpPr>
        <p:spPr>
          <a:xfrm>
            <a:off x="4563610" y="2516698"/>
            <a:ext cx="1702965" cy="511453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005A3E1-B010-49A8-83AB-88DA05C2B308}"/>
              </a:ext>
            </a:extLst>
          </p:cNvPr>
          <p:cNvSpPr/>
          <p:nvPr/>
        </p:nvSpPr>
        <p:spPr>
          <a:xfrm>
            <a:off x="10687574" y="2616255"/>
            <a:ext cx="989456" cy="1452406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17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Unions of School and District Level Data: Mismatches are Logical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8B6595-6D75-4B87-B8A7-C34BA9E19E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49"/>
          <a:stretch/>
        </p:blipFill>
        <p:spPr>
          <a:xfrm>
            <a:off x="755009" y="822120"/>
            <a:ext cx="3749880" cy="548640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CF5CA2-24E1-4CBE-ABA5-5D0547DD8A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14"/>
          <a:stretch/>
        </p:blipFill>
        <p:spPr>
          <a:xfrm>
            <a:off x="4572000" y="822120"/>
            <a:ext cx="2852257" cy="548640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6CD2F2-00DF-4BFA-B34B-6727EDA533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535"/>
          <a:stretch/>
        </p:blipFill>
        <p:spPr>
          <a:xfrm>
            <a:off x="7503188" y="822120"/>
            <a:ext cx="2894202" cy="548640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EE0022B-2AFC-47C0-89B2-D423A5B481EA}"/>
              </a:ext>
            </a:extLst>
          </p:cNvPr>
          <p:cNvSpPr/>
          <p:nvPr/>
        </p:nvSpPr>
        <p:spPr>
          <a:xfrm>
            <a:off x="2130576" y="604636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3413CA3F-72AA-476C-A978-7ED5B2D3C329}"/>
              </a:ext>
            </a:extLst>
          </p:cNvPr>
          <p:cNvSpPr/>
          <p:nvPr/>
        </p:nvSpPr>
        <p:spPr>
          <a:xfrm>
            <a:off x="8748188" y="602054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E839A7BC-8E5A-4320-B55D-91523B43EDE8}"/>
              </a:ext>
            </a:extLst>
          </p:cNvPr>
          <p:cNvSpPr/>
          <p:nvPr/>
        </p:nvSpPr>
        <p:spPr>
          <a:xfrm>
            <a:off x="5842498" y="604636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62850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E1E4BDA-B1F3-48DE-923D-1259AABD4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72" r="49052"/>
          <a:stretch/>
        </p:blipFill>
        <p:spPr>
          <a:xfrm>
            <a:off x="5654182" y="889233"/>
            <a:ext cx="2256638" cy="547801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B139EC-2E34-4574-B0EE-18532A9209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2" r="35578"/>
          <a:stretch/>
        </p:blipFill>
        <p:spPr>
          <a:xfrm>
            <a:off x="7965481" y="889233"/>
            <a:ext cx="3624044" cy="547801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School Aggregate: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District Name,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</a:rPr>
              <a:t>District+School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 Name, School Name, School Code, Year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B7769-9181-4F1B-9F72-880CF7DFAC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2" r="35216"/>
          <a:stretch/>
        </p:blipFill>
        <p:spPr>
          <a:xfrm>
            <a:off x="599683" y="889233"/>
            <a:ext cx="4971174" cy="547801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E8823074-7D98-494C-A088-125B659EFC65}"/>
              </a:ext>
            </a:extLst>
          </p:cNvPr>
          <p:cNvSpPr/>
          <p:nvPr/>
        </p:nvSpPr>
        <p:spPr>
          <a:xfrm>
            <a:off x="2516470" y="613025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D25AD1E-A4ED-4B00-96EE-45A792F86884}"/>
              </a:ext>
            </a:extLst>
          </p:cNvPr>
          <p:cNvSpPr/>
          <p:nvPr/>
        </p:nvSpPr>
        <p:spPr>
          <a:xfrm>
            <a:off x="9746479" y="6079264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6FB7C0C-CE29-405E-A9FB-5E51B68DC731}"/>
              </a:ext>
            </a:extLst>
          </p:cNvPr>
          <p:cNvSpPr/>
          <p:nvPr/>
        </p:nvSpPr>
        <p:spPr>
          <a:xfrm>
            <a:off x="6538785" y="613025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85F6D5-7010-4A8F-B2CC-31B06F03FBA1}"/>
              </a:ext>
            </a:extLst>
          </p:cNvPr>
          <p:cNvSpPr/>
          <p:nvPr/>
        </p:nvSpPr>
        <p:spPr>
          <a:xfrm>
            <a:off x="599682" y="3091494"/>
            <a:ext cx="1631789" cy="39832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CC1A658-D8B7-42D4-9943-150CAB3F47E9}"/>
              </a:ext>
            </a:extLst>
          </p:cNvPr>
          <p:cNvSpPr/>
          <p:nvPr/>
        </p:nvSpPr>
        <p:spPr>
          <a:xfrm>
            <a:off x="5655580" y="2463718"/>
            <a:ext cx="1631789" cy="39832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5BA779F-2DF5-4FDB-98F1-451C391B724D}"/>
              </a:ext>
            </a:extLst>
          </p:cNvPr>
          <p:cNvSpPr/>
          <p:nvPr/>
        </p:nvSpPr>
        <p:spPr>
          <a:xfrm>
            <a:off x="8961608" y="2454006"/>
            <a:ext cx="2472586" cy="39832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68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District Aggregate: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District Name, District Code and Year</a:t>
            </a:r>
            <a:endParaRPr lang="en-US" sz="1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416F0-92D2-435E-8C34-3CADF18FCB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2" y="788564"/>
            <a:ext cx="10159068" cy="535217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4D7259-E4B8-4A30-BEFC-D37B13881586}"/>
              </a:ext>
            </a:extLst>
          </p:cNvPr>
          <p:cNvSpPr/>
          <p:nvPr/>
        </p:nvSpPr>
        <p:spPr>
          <a:xfrm>
            <a:off x="3753942" y="2319706"/>
            <a:ext cx="3024363" cy="39832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85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Aggregate Unique Schools and Districts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8367D-CA03-4465-88D2-061BE6D47B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2" y="788565"/>
            <a:ext cx="10184235" cy="542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61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C6E9-94E2-422F-A209-7678F4177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Project for Tableau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755DC-66C5-4AC8-954C-FA43E9BB0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25" y="1188142"/>
            <a:ext cx="10515600" cy="5204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We’ve been given a </a:t>
            </a:r>
            <a:r>
              <a:rPr lang="en-US" sz="2000" b="1" dirty="0">
                <a:solidFill>
                  <a:srgbClr val="7030A0"/>
                </a:solidFill>
              </a:rPr>
              <a:t>folder of excel/csv files by an Upcoming School </a:t>
            </a:r>
            <a:r>
              <a:rPr lang="en-US" sz="2000" dirty="0"/>
              <a:t>containing :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School Level Data: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Plans for High School Graduates</a:t>
            </a:r>
            <a:endParaRPr lang="en-US" sz="2000" dirty="0"/>
          </a:p>
          <a:p>
            <a:r>
              <a:rPr lang="en-US" sz="2000" b="1" dirty="0">
                <a:solidFill>
                  <a:srgbClr val="7030A0"/>
                </a:solidFill>
              </a:rPr>
              <a:t>Student SAT scores</a:t>
            </a:r>
            <a:endParaRPr lang="en-US" sz="2000" dirty="0"/>
          </a:p>
          <a:p>
            <a:r>
              <a:rPr lang="en-US" sz="2000" b="1" dirty="0">
                <a:solidFill>
                  <a:srgbClr val="7030A0"/>
                </a:solidFill>
              </a:rPr>
              <a:t>Educator Evaluation Performance</a:t>
            </a:r>
            <a:endParaRPr lang="en-US" sz="2000" dirty="0"/>
          </a:p>
          <a:p>
            <a:r>
              <a:rPr lang="en-US" sz="2000" b="1" dirty="0">
                <a:solidFill>
                  <a:srgbClr val="7030A0"/>
                </a:solidFill>
              </a:rPr>
              <a:t>Teacher Data</a:t>
            </a:r>
            <a:endParaRPr lang="en-US" sz="2000" dirty="0"/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District Level Data: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Per Pupil Expenditure 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Advance Course Completion Repo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Teachers Salary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FC8CE1-8351-4DBB-9A74-0F3E34B08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D95EF8-1957-411D-8968-2ECD7A4BC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11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Joining to Unique Schools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7B241-E209-4F91-94DA-6A17EB81C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3" y="838898"/>
            <a:ext cx="10016456" cy="540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00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94C4D05-76F4-4F32-9EA3-20FF6302B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9" r="20000"/>
          <a:stretch/>
        </p:blipFill>
        <p:spPr>
          <a:xfrm>
            <a:off x="6274969" y="696286"/>
            <a:ext cx="5301842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Calculated Fields In Join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979FE-B6A1-4F24-94E1-FF46989B14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2" r="20033"/>
          <a:stretch/>
        </p:blipFill>
        <p:spPr>
          <a:xfrm>
            <a:off x="897619" y="696286"/>
            <a:ext cx="5293453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53E74D7-4B91-4E63-A3ED-ECDE011459E7}"/>
              </a:ext>
            </a:extLst>
          </p:cNvPr>
          <p:cNvSpPr/>
          <p:nvPr/>
        </p:nvSpPr>
        <p:spPr>
          <a:xfrm>
            <a:off x="3315745" y="598069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4071A330-97C8-4889-B161-7267CC679905}"/>
              </a:ext>
            </a:extLst>
          </p:cNvPr>
          <p:cNvSpPr/>
          <p:nvPr/>
        </p:nvSpPr>
        <p:spPr>
          <a:xfrm>
            <a:off x="8610866" y="598069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C2A32F-B944-4D15-82BF-4E9E6C83E4D7}"/>
              </a:ext>
            </a:extLst>
          </p:cNvPr>
          <p:cNvSpPr/>
          <p:nvPr/>
        </p:nvSpPr>
        <p:spPr>
          <a:xfrm>
            <a:off x="990600" y="2550253"/>
            <a:ext cx="2180439" cy="47817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E80E1E-AA93-48FD-8BE3-FD4976E0D9AC}"/>
              </a:ext>
            </a:extLst>
          </p:cNvPr>
          <p:cNvSpPr/>
          <p:nvPr/>
        </p:nvSpPr>
        <p:spPr>
          <a:xfrm>
            <a:off x="6293841" y="2491530"/>
            <a:ext cx="2180439" cy="69628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08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6F5CF6-30A0-485A-A7F7-67723FFC3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43"/>
          <a:stretch/>
        </p:blipFill>
        <p:spPr>
          <a:xfrm>
            <a:off x="6820250" y="870398"/>
            <a:ext cx="5092117" cy="533539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988878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Branching Out Aggregate : Grouped Fields: District Name &amp; Year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E004A-C2A7-4170-889C-8C1E3152B4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9"/>
          <a:stretch/>
        </p:blipFill>
        <p:spPr>
          <a:xfrm>
            <a:off x="685801" y="873894"/>
            <a:ext cx="6067338" cy="533539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0DD1CF6A-0B24-4EE3-A169-B0E95A4B726B}"/>
              </a:ext>
            </a:extLst>
          </p:cNvPr>
          <p:cNvSpPr/>
          <p:nvPr/>
        </p:nvSpPr>
        <p:spPr>
          <a:xfrm>
            <a:off x="3676825" y="5977197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DD17DB2-96FC-47A9-9915-819AC52EEEED}"/>
              </a:ext>
            </a:extLst>
          </p:cNvPr>
          <p:cNvSpPr/>
          <p:nvPr/>
        </p:nvSpPr>
        <p:spPr>
          <a:xfrm>
            <a:off x="9332752" y="5977197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A03F59-9F12-4733-A2CC-A29D827C1223}"/>
              </a:ext>
            </a:extLst>
          </p:cNvPr>
          <p:cNvSpPr/>
          <p:nvPr/>
        </p:nvSpPr>
        <p:spPr>
          <a:xfrm>
            <a:off x="9731928" y="3821336"/>
            <a:ext cx="2180439" cy="39832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97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Joining to Unique District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BCF986-3703-40F3-8B58-F769C16EF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09" y="713064"/>
            <a:ext cx="10167458" cy="546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12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9501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Joining School to District Aggregate to Unique District Join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02196-0A93-4604-AB58-463B3BB1CD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6"/>
          <a:stretch/>
        </p:blipFill>
        <p:spPr>
          <a:xfrm>
            <a:off x="1090568" y="857117"/>
            <a:ext cx="6241409" cy="53521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488997-1992-4C14-83AD-CB5E43FD7B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51"/>
          <a:stretch/>
        </p:blipFill>
        <p:spPr>
          <a:xfrm>
            <a:off x="7717872" y="855677"/>
            <a:ext cx="3263317" cy="53521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1B659E-A7DF-4E4C-B3AB-57640F64BB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2" t="56510" r="20871" b="35741"/>
          <a:stretch/>
        </p:blipFill>
        <p:spPr>
          <a:xfrm>
            <a:off x="6446940" y="2699158"/>
            <a:ext cx="411060" cy="362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77D51-6B30-445C-9790-BA4E6F0AA8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2" t="56510" r="20871" b="35741"/>
          <a:stretch/>
        </p:blipFill>
        <p:spPr>
          <a:xfrm>
            <a:off x="9425031" y="2080470"/>
            <a:ext cx="594570" cy="511728"/>
          </a:xfrm>
          <a:prstGeom prst="rect">
            <a:avLst/>
          </a:prstGeom>
        </p:spPr>
      </p:pic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625A191-59BF-4C60-8307-DC233E99B257}"/>
              </a:ext>
            </a:extLst>
          </p:cNvPr>
          <p:cNvSpPr/>
          <p:nvPr/>
        </p:nvSpPr>
        <p:spPr>
          <a:xfrm>
            <a:off x="3982672" y="5958936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2DD07E9D-C5E5-4AE8-A8B4-C9D558DE2A21}"/>
              </a:ext>
            </a:extLst>
          </p:cNvPr>
          <p:cNvSpPr/>
          <p:nvPr/>
        </p:nvSpPr>
        <p:spPr>
          <a:xfrm>
            <a:off x="9120930" y="597925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80BD87-69B7-4605-AA83-DF112BB816BD}"/>
              </a:ext>
            </a:extLst>
          </p:cNvPr>
          <p:cNvSpPr/>
          <p:nvPr/>
        </p:nvSpPr>
        <p:spPr>
          <a:xfrm>
            <a:off x="6216242" y="2630101"/>
            <a:ext cx="1080432" cy="658383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97C57D-5B48-4903-AEEA-EDC4CBFE9709}"/>
              </a:ext>
            </a:extLst>
          </p:cNvPr>
          <p:cNvSpPr/>
          <p:nvPr/>
        </p:nvSpPr>
        <p:spPr>
          <a:xfrm>
            <a:off x="10019601" y="2096580"/>
            <a:ext cx="891680" cy="39832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24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Joining School to District Aggregate to Unique District Join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42E38-FA9F-47EB-96F9-042BD58EE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822120"/>
            <a:ext cx="10209402" cy="5452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CAFBB0-C351-4A67-89D7-75C4203F5D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2" t="56510" r="20871" b="35741"/>
          <a:stretch/>
        </p:blipFill>
        <p:spPr>
          <a:xfrm>
            <a:off x="9177555" y="3858936"/>
            <a:ext cx="469783" cy="5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18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Fixing Issues of Joins: Removing Duplicate Features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E54899-CFFB-4610-8A77-6255D8F19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89" y="805343"/>
            <a:ext cx="9999678" cy="53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61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Fixing Issues of Joins: Data Type Mismatch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B070C-7E45-4EFA-ADC4-C7E6B383B3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8" r="34477"/>
          <a:stretch/>
        </p:blipFill>
        <p:spPr>
          <a:xfrm>
            <a:off x="1071694" y="789264"/>
            <a:ext cx="5503178" cy="547801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A1EE1B-243A-4EC8-883E-6A6B33A01E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71" r="8800"/>
          <a:stretch/>
        </p:blipFill>
        <p:spPr>
          <a:xfrm>
            <a:off x="6711194" y="785069"/>
            <a:ext cx="4236440" cy="548640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1B8F872A-BEB9-494B-9B4D-E2FC965C61DA}"/>
              </a:ext>
            </a:extLst>
          </p:cNvPr>
          <p:cNvSpPr/>
          <p:nvPr/>
        </p:nvSpPr>
        <p:spPr>
          <a:xfrm>
            <a:off x="3690930" y="6029585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F7990E0C-791E-4EA5-B4BB-3A9A86CE5677}"/>
              </a:ext>
            </a:extLst>
          </p:cNvPr>
          <p:cNvSpPr/>
          <p:nvPr/>
        </p:nvSpPr>
        <p:spPr>
          <a:xfrm>
            <a:off x="8686369" y="6029585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C08F8F-D88B-4DF1-A316-9D5889EB6403}"/>
              </a:ext>
            </a:extLst>
          </p:cNvPr>
          <p:cNvSpPr/>
          <p:nvPr/>
        </p:nvSpPr>
        <p:spPr>
          <a:xfrm>
            <a:off x="1071695" y="1921079"/>
            <a:ext cx="1788952" cy="51172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AB2B4EE-492B-49BF-A3CA-1F21463C222E}"/>
              </a:ext>
            </a:extLst>
          </p:cNvPr>
          <p:cNvSpPr/>
          <p:nvPr/>
        </p:nvSpPr>
        <p:spPr>
          <a:xfrm>
            <a:off x="6655967" y="3754223"/>
            <a:ext cx="1472966" cy="153923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0503821-E9C8-4CEF-B096-8C05B7A8C013}"/>
              </a:ext>
            </a:extLst>
          </p:cNvPr>
          <p:cNvSpPr/>
          <p:nvPr/>
        </p:nvSpPr>
        <p:spPr>
          <a:xfrm>
            <a:off x="5494788" y="1409352"/>
            <a:ext cx="829349" cy="51172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28E4A7-F49C-4935-9487-BE215512A85F}"/>
              </a:ext>
            </a:extLst>
          </p:cNvPr>
          <p:cNvSpPr/>
          <p:nvPr/>
        </p:nvSpPr>
        <p:spPr>
          <a:xfrm>
            <a:off x="7275588" y="1409351"/>
            <a:ext cx="829349" cy="51172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64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Fixing Issues of Joins Completed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5C48A-0CBC-4FF3-ABEF-368E777CB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6" y="989900"/>
            <a:ext cx="10217791" cy="5217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8A85E4-C450-4FCB-9F03-D120AC39E7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2" t="56510" r="20871" b="35741"/>
          <a:stretch/>
        </p:blipFill>
        <p:spPr>
          <a:xfrm>
            <a:off x="9128270" y="3858936"/>
            <a:ext cx="594570" cy="5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45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Pivoting to transform wide data to vertical one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759352-3C96-4DE9-8144-905DB770D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2" y="696286"/>
            <a:ext cx="10184234" cy="5436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1126DF-A43F-4B96-97ED-F3C233F1FF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2" t="56510" r="20871" b="35741"/>
          <a:stretch/>
        </p:blipFill>
        <p:spPr>
          <a:xfrm>
            <a:off x="9261445" y="3775046"/>
            <a:ext cx="453005" cy="39428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C3ED6A-99A9-411C-B081-84E6C008B543}"/>
              </a:ext>
            </a:extLst>
          </p:cNvPr>
          <p:cNvSpPr/>
          <p:nvPr/>
        </p:nvSpPr>
        <p:spPr>
          <a:xfrm>
            <a:off x="8162488" y="1292723"/>
            <a:ext cx="1744910" cy="1702147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87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B9286-1816-422C-8544-339F85319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70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Project for Tableau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3DE3B-AE55-47EB-A8FA-7148CECC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4125"/>
            <a:ext cx="10515600" cy="548928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 are asked to focus only on: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4 Year Public College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4 Year Private Colleges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Number of teachers should be more than 50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Hull – High School needs to be excluded as outlier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District Springfield will be excluded due to inaccuracy in the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Used Tableau Prep to: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• Connect to multiple data sources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• Examine and filter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 data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• Clean and shape fields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• Combine and aggregate data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6">
                    <a:lumMod val="50000"/>
                  </a:schemeClr>
                </a:solidFill>
              </a:rPr>
              <a:t>• Share and update curated data sources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-apple-system"/>
            </a:endParaRPr>
          </a:p>
          <a:p>
            <a:pPr marL="0" indent="0">
              <a:buNone/>
            </a:pP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5A7313-E268-4E00-A8DA-E24138B2D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765FA0-AF7B-4F31-A973-2EAD8B4681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72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Pivoting: Selecting Pivoted Fields – Took all numeric fields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901BB-1AEA-4E5A-8A91-26126C1D9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805343"/>
            <a:ext cx="10278611" cy="542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7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Pivoting: Changing Pivot Result Name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5F256-109E-42C9-848F-B01792DCC9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8" y="855677"/>
            <a:ext cx="10201013" cy="54780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5A1EBE-CC39-40F8-927C-A2C5685B4F21}"/>
              </a:ext>
            </a:extLst>
          </p:cNvPr>
          <p:cNvSpPr/>
          <p:nvPr/>
        </p:nvSpPr>
        <p:spPr>
          <a:xfrm>
            <a:off x="1728132" y="3271706"/>
            <a:ext cx="1837189" cy="864066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E7EB25-9A8E-4767-96EA-9EAF4B490FA7}"/>
              </a:ext>
            </a:extLst>
          </p:cNvPr>
          <p:cNvSpPr/>
          <p:nvPr/>
        </p:nvSpPr>
        <p:spPr>
          <a:xfrm>
            <a:off x="5973661" y="3030675"/>
            <a:ext cx="2180439" cy="626925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97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41982CC-4324-49F3-A114-81DF28D93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52960"/>
          <a:stretch/>
        </p:blipFill>
        <p:spPr>
          <a:xfrm>
            <a:off x="6559492" y="731240"/>
            <a:ext cx="4946708" cy="54780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Exporting Package Flow File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1D42C5-24D8-4A74-840A-57B085AE9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31282"/>
            <a:ext cx="5242420" cy="5478011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0574289-BF24-406B-BF55-C843A0831245}"/>
              </a:ext>
            </a:extLst>
          </p:cNvPr>
          <p:cNvSpPr/>
          <p:nvPr/>
        </p:nvSpPr>
        <p:spPr>
          <a:xfrm>
            <a:off x="3387755" y="594709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A61F171C-15AE-43A0-8CAD-31AD3EAAF991}"/>
              </a:ext>
            </a:extLst>
          </p:cNvPr>
          <p:cNvSpPr/>
          <p:nvPr/>
        </p:nvSpPr>
        <p:spPr>
          <a:xfrm>
            <a:off x="8804246" y="598065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7072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Creating Local Extracts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9FF3F2-434B-48A9-A1BB-BCB1A321AC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08"/>
          <a:stretch/>
        </p:blipFill>
        <p:spPr>
          <a:xfrm>
            <a:off x="990600" y="788565"/>
            <a:ext cx="4303552" cy="531585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D8D0A2-6CE7-418E-8CE2-F4AD18314B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08"/>
          <a:stretch/>
        </p:blipFill>
        <p:spPr>
          <a:xfrm>
            <a:off x="5905136" y="788564"/>
            <a:ext cx="4824384" cy="531585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14AF84-BAA8-4564-B9C0-ADE5F119C4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2" t="56510" r="20871" b="35741"/>
          <a:stretch/>
        </p:blipFill>
        <p:spPr>
          <a:xfrm>
            <a:off x="3531765" y="3741490"/>
            <a:ext cx="511729" cy="478172"/>
          </a:xfrm>
          <a:prstGeom prst="rect">
            <a:avLst/>
          </a:prstGeom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8783D84-B256-48F0-91CD-B6FEABC3C20A}"/>
              </a:ext>
            </a:extLst>
          </p:cNvPr>
          <p:cNvSpPr/>
          <p:nvPr/>
        </p:nvSpPr>
        <p:spPr>
          <a:xfrm>
            <a:off x="2877197" y="5845027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01CBFD07-8D35-4F2A-BAB0-DAABCF586B4E}"/>
              </a:ext>
            </a:extLst>
          </p:cNvPr>
          <p:cNvSpPr/>
          <p:nvPr/>
        </p:nvSpPr>
        <p:spPr>
          <a:xfrm>
            <a:off x="7905582" y="5875818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61207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Creating Local Extracts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4B180-5DDC-445A-97BB-00B7C6ABE8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88"/>
          <a:stretch/>
        </p:blipFill>
        <p:spPr>
          <a:xfrm>
            <a:off x="847288" y="852181"/>
            <a:ext cx="4278385" cy="535217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FF180B-B9CC-42D6-8C0C-9D7570F414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5" r="25481"/>
          <a:stretch/>
        </p:blipFill>
        <p:spPr>
          <a:xfrm>
            <a:off x="6096000" y="852181"/>
            <a:ext cx="4613945" cy="5352176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5055001-9BCF-465E-823C-89F97CE26762}"/>
              </a:ext>
            </a:extLst>
          </p:cNvPr>
          <p:cNvSpPr/>
          <p:nvPr/>
        </p:nvSpPr>
        <p:spPr>
          <a:xfrm>
            <a:off x="2877197" y="5954084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9763F23-4027-46D7-BC63-093D1FCD93A7}"/>
              </a:ext>
            </a:extLst>
          </p:cNvPr>
          <p:cNvSpPr/>
          <p:nvPr/>
        </p:nvSpPr>
        <p:spPr>
          <a:xfrm>
            <a:off x="7905582" y="5984875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85527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Creating Local Extracts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75BD70-36FB-4D0D-B72E-4D5760979E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97"/>
          <a:stretch/>
        </p:blipFill>
        <p:spPr>
          <a:xfrm>
            <a:off x="872455" y="813732"/>
            <a:ext cx="4211274" cy="536056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FBBC9E-8C75-4FA6-BB5D-EDC2EE46E9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57" r="10482"/>
          <a:stretch/>
        </p:blipFill>
        <p:spPr>
          <a:xfrm>
            <a:off x="5444456" y="813732"/>
            <a:ext cx="5469622" cy="5360565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4112A1-CA24-4ABC-9BFD-83EF7C4580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52" t="56510" r="20871" b="35741"/>
          <a:stretch/>
        </p:blipFill>
        <p:spPr>
          <a:xfrm>
            <a:off x="10108733" y="3758268"/>
            <a:ext cx="511729" cy="511728"/>
          </a:xfrm>
          <a:prstGeom prst="rect">
            <a:avLst/>
          </a:prstGeom>
        </p:spPr>
      </p:pic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F414AC6-602A-4B52-A0F8-FF95B0A64869}"/>
              </a:ext>
            </a:extLst>
          </p:cNvPr>
          <p:cNvSpPr/>
          <p:nvPr/>
        </p:nvSpPr>
        <p:spPr>
          <a:xfrm>
            <a:off x="2877197" y="5937306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CC10C9E5-4798-4B01-ABF6-5F9B4C9640D5}"/>
              </a:ext>
            </a:extLst>
          </p:cNvPr>
          <p:cNvSpPr/>
          <p:nvPr/>
        </p:nvSpPr>
        <p:spPr>
          <a:xfrm>
            <a:off x="7905582" y="5968097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08917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A7B981-FE2E-45F3-AC6F-15306AD49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6" r="37867"/>
          <a:stretch/>
        </p:blipFill>
        <p:spPr>
          <a:xfrm>
            <a:off x="6096000" y="785069"/>
            <a:ext cx="5165456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Saving To External Database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20836A-930D-4039-9955-F31B45809C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6" r="36766"/>
          <a:stretch/>
        </p:blipFill>
        <p:spPr>
          <a:xfrm>
            <a:off x="822121" y="785069"/>
            <a:ext cx="5142451" cy="548640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A1D1CCD-C591-41B0-8AEB-D32127BE6C2C}"/>
              </a:ext>
            </a:extLst>
          </p:cNvPr>
          <p:cNvSpPr/>
          <p:nvPr/>
        </p:nvSpPr>
        <p:spPr>
          <a:xfrm>
            <a:off x="3170812" y="6054752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8B172474-4A6B-4CCF-80C7-4AE54931CF67}"/>
              </a:ext>
            </a:extLst>
          </p:cNvPr>
          <p:cNvSpPr/>
          <p:nvPr/>
        </p:nvSpPr>
        <p:spPr>
          <a:xfrm>
            <a:off x="8199197" y="608554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568E30-A9F3-423C-8899-7076EEF8C9B7}"/>
              </a:ext>
            </a:extLst>
          </p:cNvPr>
          <p:cNvSpPr/>
          <p:nvPr/>
        </p:nvSpPr>
        <p:spPr>
          <a:xfrm>
            <a:off x="3363985" y="2193721"/>
            <a:ext cx="2600587" cy="2864840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DFD648-3348-433A-8BA8-E4B4CB181DFF}"/>
              </a:ext>
            </a:extLst>
          </p:cNvPr>
          <p:cNvSpPr/>
          <p:nvPr/>
        </p:nvSpPr>
        <p:spPr>
          <a:xfrm>
            <a:off x="8833607" y="2978092"/>
            <a:ext cx="2348917" cy="129245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98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EF94151-66F3-4CC8-9005-2EAD14368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7" r="39931"/>
          <a:stretch/>
        </p:blipFill>
        <p:spPr>
          <a:xfrm>
            <a:off x="6157519" y="781572"/>
            <a:ext cx="5348681" cy="549479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Saving To External Database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F0642-A14E-490E-B5D6-5656305960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r="46675"/>
          <a:stretch/>
        </p:blipFill>
        <p:spPr>
          <a:xfrm>
            <a:off x="852880" y="780874"/>
            <a:ext cx="5243120" cy="549479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476D1BA-C24F-4D4A-A7BF-01CBDF22D58D}"/>
              </a:ext>
            </a:extLst>
          </p:cNvPr>
          <p:cNvSpPr/>
          <p:nvPr/>
        </p:nvSpPr>
        <p:spPr>
          <a:xfrm>
            <a:off x="3439260" y="604636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46ED7720-7089-4C7C-81ED-EB9DAFA4A993}"/>
              </a:ext>
            </a:extLst>
          </p:cNvPr>
          <p:cNvSpPr/>
          <p:nvPr/>
        </p:nvSpPr>
        <p:spPr>
          <a:xfrm>
            <a:off x="8467645" y="6077154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2E705C-ECBD-49F2-9874-7580DF823CC9}"/>
              </a:ext>
            </a:extLst>
          </p:cNvPr>
          <p:cNvSpPr/>
          <p:nvPr/>
        </p:nvSpPr>
        <p:spPr>
          <a:xfrm>
            <a:off x="852880" y="2630099"/>
            <a:ext cx="1881931" cy="2680132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6913856-4577-4A6A-BE6E-39538CEC239E}"/>
              </a:ext>
            </a:extLst>
          </p:cNvPr>
          <p:cNvSpPr/>
          <p:nvPr/>
        </p:nvSpPr>
        <p:spPr>
          <a:xfrm>
            <a:off x="9346035" y="3026631"/>
            <a:ext cx="2160165" cy="1234976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95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0CC8F-46A6-4DEA-8DFB-649574C63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3EA708-8EE3-40E2-A44B-0C9935C2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090BEC9-0732-4CFE-9299-7AD5471A4A49}"/>
              </a:ext>
            </a:extLst>
          </p:cNvPr>
          <p:cNvSpPr txBox="1">
            <a:spLocks/>
          </p:cNvSpPr>
          <p:nvPr/>
        </p:nvSpPr>
        <p:spPr>
          <a:xfrm>
            <a:off x="990600" y="211124"/>
            <a:ext cx="10515600" cy="1040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Final Status of the Flow</a:t>
            </a:r>
            <a:endParaRPr lang="en-US" sz="2800" b="1" dirty="0">
              <a:solidFill>
                <a:srgbClr val="FFC000"/>
              </a:solidFill>
            </a:endParaRP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8EBBC6-37B9-4A61-BB2A-209836226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76" y="696286"/>
            <a:ext cx="10091957" cy="557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80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99C422-B2FD-4423-9407-54B86218B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EBA67-E936-4510-892D-210C6A8C2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59B2646-720B-49C0-80BF-EEAD88CF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52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06158-EA10-4B19-8304-DC0E937E397E}"/>
              </a:ext>
            </a:extLst>
          </p:cNvPr>
          <p:cNvSpPr txBox="1"/>
          <p:nvPr/>
        </p:nvSpPr>
        <p:spPr>
          <a:xfrm>
            <a:off x="998289" y="1560352"/>
            <a:ext cx="110483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Cleaned the dataset as per client’s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Joined the School Level and District Level Data for Ease of analysis of the client</a:t>
            </a:r>
          </a:p>
          <a:p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Shared outcome of the data preparation in several ways</a:t>
            </a:r>
          </a:p>
        </p:txBody>
      </p:sp>
    </p:spTree>
    <p:extLst>
      <p:ext uri="{BB962C8B-B14F-4D97-AF65-F5344CB8AC3E}">
        <p14:creationId xmlns:p14="http://schemas.microsoft.com/office/powerpoint/2010/main" val="383266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009366-97F3-4D5E-864F-521C0ED93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87" y="972153"/>
            <a:ext cx="11229414" cy="54190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58BFF3-408C-43D1-9351-22BF5CC8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949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Content of the Folder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FA7E4F-838A-4161-9F16-D76980763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9C2BB4-F15D-4CEB-B568-AA9F43B96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C13C61-E28F-495C-970C-2ECD90726C0F}"/>
              </a:ext>
            </a:extLst>
          </p:cNvPr>
          <p:cNvSpPr/>
          <p:nvPr/>
        </p:nvSpPr>
        <p:spPr>
          <a:xfrm>
            <a:off x="838200" y="1166070"/>
            <a:ext cx="6451833" cy="29361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0E15B9-78B5-4F10-9610-246958D12417}"/>
              </a:ext>
            </a:extLst>
          </p:cNvPr>
          <p:cNvSpPr/>
          <p:nvPr/>
        </p:nvSpPr>
        <p:spPr>
          <a:xfrm>
            <a:off x="839598" y="5588471"/>
            <a:ext cx="6451833" cy="21670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387847-DA1D-4C47-B2AC-67D11E4B09A4}"/>
              </a:ext>
            </a:extLst>
          </p:cNvPr>
          <p:cNvSpPr/>
          <p:nvPr/>
        </p:nvSpPr>
        <p:spPr>
          <a:xfrm>
            <a:off x="847987" y="2023146"/>
            <a:ext cx="6451833" cy="66972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37ABB5-DE20-4FDC-963D-16B7769155E7}"/>
              </a:ext>
            </a:extLst>
          </p:cNvPr>
          <p:cNvSpPr/>
          <p:nvPr/>
        </p:nvSpPr>
        <p:spPr>
          <a:xfrm>
            <a:off x="849385" y="2720831"/>
            <a:ext cx="6451833" cy="66972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96EA46-3E02-4B48-8969-36B9B3D54714}"/>
              </a:ext>
            </a:extLst>
          </p:cNvPr>
          <p:cNvSpPr/>
          <p:nvPr/>
        </p:nvSpPr>
        <p:spPr>
          <a:xfrm>
            <a:off x="850783" y="3410127"/>
            <a:ext cx="6451833" cy="6697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7F7EAB-7F8B-4BEA-9B67-4A506222C820}"/>
              </a:ext>
            </a:extLst>
          </p:cNvPr>
          <p:cNvSpPr/>
          <p:nvPr/>
        </p:nvSpPr>
        <p:spPr>
          <a:xfrm>
            <a:off x="835403" y="4099423"/>
            <a:ext cx="6451833" cy="640357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E7D872-94B8-4333-9A92-6E1BA105F48A}"/>
              </a:ext>
            </a:extLst>
          </p:cNvPr>
          <p:cNvSpPr/>
          <p:nvPr/>
        </p:nvSpPr>
        <p:spPr>
          <a:xfrm>
            <a:off x="836801" y="4763552"/>
            <a:ext cx="6451833" cy="79105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2D3CBF1-C69C-4196-AE42-8D60B6094B43}"/>
              </a:ext>
            </a:extLst>
          </p:cNvPr>
          <p:cNvSpPr/>
          <p:nvPr/>
        </p:nvSpPr>
        <p:spPr>
          <a:xfrm>
            <a:off x="845190" y="1483453"/>
            <a:ext cx="6451833" cy="51592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3CF088FA-F431-4229-A352-761D0706B6E2}"/>
              </a:ext>
            </a:extLst>
          </p:cNvPr>
          <p:cNvSpPr/>
          <p:nvPr/>
        </p:nvSpPr>
        <p:spPr>
          <a:xfrm rot="10800000" flipV="1">
            <a:off x="8254764" y="2961314"/>
            <a:ext cx="1585521" cy="1011739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4 Sets School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3 Sets District</a:t>
            </a:r>
          </a:p>
          <a:p>
            <a:pPr algn="ctr"/>
            <a:r>
              <a:rPr lang="en-US" sz="1400" dirty="0">
                <a:solidFill>
                  <a:srgbClr val="C00000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2570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499C422-B2FD-4423-9407-54B86218B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CEBA67-E936-4510-892D-210C6A8C2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59B2646-720B-49C0-80BF-EEAD88CF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14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Project for Tableau Desktop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14740B-88DE-4AAA-B54F-9D52E5C12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25" y="889233"/>
            <a:ext cx="10515600" cy="5150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We’ve been given an </a:t>
            </a:r>
            <a:r>
              <a:rPr lang="en-US" sz="2000" b="1" dirty="0">
                <a:solidFill>
                  <a:srgbClr val="7030A0"/>
                </a:solidFill>
              </a:rPr>
              <a:t>excel file by an imaginary  Retail Company 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to prepare</a:t>
            </a:r>
            <a:r>
              <a:rPr lang="en-US" sz="2000" b="1" dirty="0">
                <a:solidFill>
                  <a:srgbClr val="7030A0"/>
                </a:solidFill>
              </a:rPr>
              <a:t>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1. Worksheet Depicting: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Sales vs Goals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Sales vs Sub-category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Top N Customer dynamically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Monthly Sales and Profit Trends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Map Sales vs Profit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Few Big Aggregated Number (Like Total Sales etc.)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2. Interactive Dashboard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3. Story Highlighting Few Aspects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945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C25A87-4255-4E90-B47E-F07F1B915410}"/>
              </a:ext>
            </a:extLst>
          </p:cNvPr>
          <p:cNvSpPr/>
          <p:nvPr/>
        </p:nvSpPr>
        <p:spPr>
          <a:xfrm>
            <a:off x="2616830" y="2120046"/>
            <a:ext cx="623690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 would Like to Show</a:t>
            </a:r>
          </a:p>
          <a:p>
            <a:pPr algn="ctr"/>
            <a:r>
              <a:rPr lang="en-US" sz="5400" b="1" spc="5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Directly From</a:t>
            </a:r>
          </a:p>
          <a:p>
            <a:pPr algn="ctr"/>
            <a:r>
              <a:rPr lang="en-US" sz="5400" b="1" cap="none" spc="50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Tableau Desktop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CF385A-468E-46FB-8AA4-B184B00E5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15490-F18B-4239-8A5C-6483674C8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827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FAB090-E987-4F24-903C-0D5E46301DE3}"/>
              </a:ext>
            </a:extLst>
          </p:cNvPr>
          <p:cNvSpPr/>
          <p:nvPr/>
        </p:nvSpPr>
        <p:spPr>
          <a:xfrm>
            <a:off x="4449291" y="1465705"/>
            <a:ext cx="225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Thanks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C25A87-4255-4E90-B47E-F07F1B915410}"/>
              </a:ext>
            </a:extLst>
          </p:cNvPr>
          <p:cNvSpPr/>
          <p:nvPr/>
        </p:nvSpPr>
        <p:spPr>
          <a:xfrm>
            <a:off x="3922791" y="2967335"/>
            <a:ext cx="36249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Questions 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1CF385A-468E-46FB-8AA4-B184B00E5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B15490-F18B-4239-8A5C-6483674C8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44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9294038-04AE-4FB2-8841-0BAB571FE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59" r="13267"/>
          <a:stretch/>
        </p:blipFill>
        <p:spPr>
          <a:xfrm>
            <a:off x="5729680" y="931179"/>
            <a:ext cx="5410899" cy="553673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6D9812-E872-452D-88E5-1D63FAE33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02"/>
          <a:stretch/>
        </p:blipFill>
        <p:spPr>
          <a:xfrm>
            <a:off x="696286" y="931179"/>
            <a:ext cx="4890782" cy="553673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6641C2-8542-4FB0-A1DE-467B24EB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234"/>
            <a:ext cx="10515600" cy="64155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Excel files as input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35DFA-9A6C-448A-85C0-6DB465B4E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225D06-44FA-4042-91F0-8B6986F59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F2659D2D-E270-462E-A0A6-6A7D6E5B6E29}"/>
              </a:ext>
            </a:extLst>
          </p:cNvPr>
          <p:cNvSpPr/>
          <p:nvPr/>
        </p:nvSpPr>
        <p:spPr>
          <a:xfrm>
            <a:off x="3141677" y="623931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FD48727E-2377-4B76-84DE-C477CC3E06AE}"/>
              </a:ext>
            </a:extLst>
          </p:cNvPr>
          <p:cNvSpPr/>
          <p:nvPr/>
        </p:nvSpPr>
        <p:spPr>
          <a:xfrm>
            <a:off x="7944372" y="620929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2079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B8BD792-A994-4A03-A391-560186E4F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910"/>
          </a:xfrm>
        </p:spPr>
        <p:txBody>
          <a:bodyPr>
            <a:normAutofit fontScale="90000"/>
          </a:bodyPr>
          <a:lstStyle/>
          <a:p>
            <a:r>
              <a:rPr lang="en-US" sz="3100" dirty="0">
                <a:solidFill>
                  <a:schemeClr val="accent6">
                    <a:lumMod val="75000"/>
                  </a:schemeClr>
                </a:solidFill>
              </a:rPr>
              <a:t>Data Not Read Correctly. </a:t>
            </a:r>
            <a:r>
              <a:rPr lang="en-US" sz="3100" dirty="0">
                <a:solidFill>
                  <a:schemeClr val="accent2">
                    <a:lumMod val="75000"/>
                  </a:schemeClr>
                </a:solidFill>
              </a:rPr>
              <a:t>Fixed with Data Interpreter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</a:rPr>
            </a:b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F6003-5721-4C2C-A938-F03BDC062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13C953-1051-472C-AF5D-C4A37212A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74EE566-1E2C-41B6-BC71-A39A51E060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24"/>
          <a:stretch/>
        </p:blipFill>
        <p:spPr>
          <a:xfrm>
            <a:off x="838200" y="889160"/>
            <a:ext cx="4694339" cy="525989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106B2B-7BFB-44CF-8041-87BCAEDE96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56"/>
          <a:stretch/>
        </p:blipFill>
        <p:spPr>
          <a:xfrm>
            <a:off x="5661870" y="880698"/>
            <a:ext cx="1073791" cy="5268359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86B0C0-C60B-40DD-AF24-41148DD4A2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22"/>
          <a:stretch/>
        </p:blipFill>
        <p:spPr>
          <a:xfrm>
            <a:off x="6735661" y="863848"/>
            <a:ext cx="4144860" cy="528521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56D1AA66-5144-472C-BB64-C6606F52B507}"/>
              </a:ext>
            </a:extLst>
          </p:cNvPr>
          <p:cNvSpPr/>
          <p:nvPr/>
        </p:nvSpPr>
        <p:spPr>
          <a:xfrm>
            <a:off x="3141677" y="5937307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0E1D9243-5477-44A7-866A-1A724D68FC5C}"/>
              </a:ext>
            </a:extLst>
          </p:cNvPr>
          <p:cNvSpPr/>
          <p:nvPr/>
        </p:nvSpPr>
        <p:spPr>
          <a:xfrm>
            <a:off x="7944372" y="5907289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6734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3DE8D8-838E-4FCA-8F3C-A4CD46150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77"/>
            <a:ext cx="10515600" cy="90161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Excel File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from Other Group of Files and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.csv File inserted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54C3AE-1B1A-4C28-837B-4491D403C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1F5BF3-4B01-4942-8ECB-E4DFC9780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69419E-277B-42C1-A45D-F8275453A4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70759"/>
          <a:stretch/>
        </p:blipFill>
        <p:spPr>
          <a:xfrm>
            <a:off x="696286" y="922788"/>
            <a:ext cx="2390863" cy="506695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D8CAF2-9361-43C0-8723-6197A3F58E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41"/>
          <a:stretch/>
        </p:blipFill>
        <p:spPr>
          <a:xfrm>
            <a:off x="3229063" y="922786"/>
            <a:ext cx="2281802" cy="506695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7C0474-C0F0-40E8-A734-0F82311456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3" r="46574"/>
          <a:stretch/>
        </p:blipFill>
        <p:spPr>
          <a:xfrm>
            <a:off x="5686622" y="922786"/>
            <a:ext cx="2281802" cy="506695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A7101F-A83B-46A4-987F-2925B2721F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16"/>
          <a:stretch/>
        </p:blipFill>
        <p:spPr>
          <a:xfrm>
            <a:off x="8144182" y="922787"/>
            <a:ext cx="2877423" cy="506695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6F481E91-5501-4CAD-8AE2-65D381CBF84A}"/>
              </a:ext>
            </a:extLst>
          </p:cNvPr>
          <p:cNvSpPr/>
          <p:nvPr/>
        </p:nvSpPr>
        <p:spPr>
          <a:xfrm>
            <a:off x="1763436" y="576743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54B2DE6B-B8EA-417F-B680-CDE11F495DE7}"/>
              </a:ext>
            </a:extLst>
          </p:cNvPr>
          <p:cNvSpPr/>
          <p:nvPr/>
        </p:nvSpPr>
        <p:spPr>
          <a:xfrm>
            <a:off x="6538323" y="5752093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86170DC9-D6BA-4A51-9506-83615D909659}"/>
              </a:ext>
            </a:extLst>
          </p:cNvPr>
          <p:cNvSpPr/>
          <p:nvPr/>
        </p:nvSpPr>
        <p:spPr>
          <a:xfrm>
            <a:off x="4147910" y="5805180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27FA0D81-DC98-4CE7-92FA-B3FBDE4842B6}"/>
              </a:ext>
            </a:extLst>
          </p:cNvPr>
          <p:cNvSpPr/>
          <p:nvPr/>
        </p:nvSpPr>
        <p:spPr>
          <a:xfrm>
            <a:off x="9492169" y="5767431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9077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0ED4DE3-5ABF-4E22-9FCB-34650D18A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7227AE8-2832-4019-9059-9545D2BA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2380"/>
            <a:ext cx="10515600" cy="80822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Wild Card Union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for </a:t>
            </a:r>
            <a:r>
              <a:rPr lang="en-US" sz="2800" b="1" dirty="0" err="1">
                <a:solidFill>
                  <a:srgbClr val="7030A0"/>
                </a:solidFill>
              </a:rPr>
              <a:t>plansforhsgrad_school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814290-1CE0-460D-9D2A-E634804BC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321" y="5805180"/>
            <a:ext cx="1570270" cy="8082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CC1563-653B-42BD-A7A7-D4AA771935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32"/>
          <a:stretch/>
        </p:blipFill>
        <p:spPr>
          <a:xfrm>
            <a:off x="696286" y="795846"/>
            <a:ext cx="4563611" cy="523583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7BDAE6-0BFA-4F4B-A896-FBA560EA91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12" r="34977"/>
          <a:stretch/>
        </p:blipFill>
        <p:spPr>
          <a:xfrm>
            <a:off x="5503178" y="795845"/>
            <a:ext cx="5377344" cy="523583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A1C4B15A-49B9-49F7-865C-632731FC6557}"/>
              </a:ext>
            </a:extLst>
          </p:cNvPr>
          <p:cNvSpPr/>
          <p:nvPr/>
        </p:nvSpPr>
        <p:spPr>
          <a:xfrm>
            <a:off x="2978091" y="5833554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9D35B4C1-989D-4283-BA3F-4F89C7CA17CD}"/>
              </a:ext>
            </a:extLst>
          </p:cNvPr>
          <p:cNvSpPr/>
          <p:nvPr/>
        </p:nvSpPr>
        <p:spPr>
          <a:xfrm>
            <a:off x="7973290" y="5842929"/>
            <a:ext cx="457200" cy="457200"/>
          </a:xfrm>
          <a:prstGeom prst="flowChartConnector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97B09E-6E0F-4E13-89D7-D0A7A7D42C4C}"/>
              </a:ext>
            </a:extLst>
          </p:cNvPr>
          <p:cNvSpPr/>
          <p:nvPr/>
        </p:nvSpPr>
        <p:spPr>
          <a:xfrm>
            <a:off x="1719743" y="3322040"/>
            <a:ext cx="1359017" cy="662731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E44A363-3359-4931-A398-3255690AC1B2}"/>
              </a:ext>
            </a:extLst>
          </p:cNvPr>
          <p:cNvSpPr/>
          <p:nvPr/>
        </p:nvSpPr>
        <p:spPr>
          <a:xfrm>
            <a:off x="5538132" y="4379054"/>
            <a:ext cx="1359017" cy="882242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3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12378</TotalTime>
  <Words>691</Words>
  <Application>Microsoft Office PowerPoint</Application>
  <PresentationFormat>Widescreen</PresentationFormat>
  <Paragraphs>181</Paragraphs>
  <Slides>52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-apple-system</vt:lpstr>
      <vt:lpstr>Arial</vt:lpstr>
      <vt:lpstr>Calibri</vt:lpstr>
      <vt:lpstr>Calibri Light</vt:lpstr>
      <vt:lpstr>Office Theme</vt:lpstr>
      <vt:lpstr>Tableau Prep Builder and  Tableau Desktop Project </vt:lpstr>
      <vt:lpstr>Submitted by</vt:lpstr>
      <vt:lpstr>The Project for Tableau Prep</vt:lpstr>
      <vt:lpstr>The Project for Tableau Prep</vt:lpstr>
      <vt:lpstr>Content of the Folder</vt:lpstr>
      <vt:lpstr>Excel files as input</vt:lpstr>
      <vt:lpstr>Data Not Read Correctly. Fixed with Data Interpreter </vt:lpstr>
      <vt:lpstr>One Excel File from Other Group of Files and .csv File inserted</vt:lpstr>
      <vt:lpstr>Wild Card Union for plansforhsgrad_school</vt:lpstr>
      <vt:lpstr>Removing Unwanted Fields, renaming fields &amp; Changing Data Type</vt:lpstr>
      <vt:lpstr>Input Filter – As per client specification – School with 50+ Teachers</vt:lpstr>
      <vt:lpstr>Filtering Out Irrelevant Data File – Too old as per client</vt:lpstr>
      <vt:lpstr>Exclude One Outlier School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The Project for Tableau Desktop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Monjur-E-Elahi</dc:creator>
  <cp:lastModifiedBy>Mohammad Monjur-E-Elahi</cp:lastModifiedBy>
  <cp:revision>638</cp:revision>
  <dcterms:created xsi:type="dcterms:W3CDTF">2021-03-01T01:33:12Z</dcterms:created>
  <dcterms:modified xsi:type="dcterms:W3CDTF">2021-07-15T11:34:42Z</dcterms:modified>
</cp:coreProperties>
</file>